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3"/>
  </p:notesMasterIdLst>
  <p:handoutMasterIdLst>
    <p:handoutMasterId r:id="rId14"/>
  </p:handoutMasterIdLst>
  <p:sldIdLst>
    <p:sldId id="454" r:id="rId5"/>
    <p:sldId id="452" r:id="rId6"/>
    <p:sldId id="451" r:id="rId7"/>
    <p:sldId id="449" r:id="rId8"/>
    <p:sldId id="448" r:id="rId9"/>
    <p:sldId id="443" r:id="rId10"/>
    <p:sldId id="444" r:id="rId11"/>
    <p:sldId id="445" r:id="rId12"/>
  </p:sldIdLst>
  <p:sldSz cx="9144000" cy="6858000" type="screen4x3"/>
  <p:notesSz cx="9872663" cy="67976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41">
          <p15:clr>
            <a:srgbClr val="A4A3A4"/>
          </p15:clr>
        </p15:guide>
        <p15:guide id="2" pos="31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B54A"/>
    <a:srgbClr val="FFFFFF"/>
    <a:srgbClr val="C763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77" autoAdjust="0"/>
    <p:restoredTop sz="79396" autoAdjust="0"/>
  </p:normalViewPr>
  <p:slideViewPr>
    <p:cSldViewPr>
      <p:cViewPr>
        <p:scale>
          <a:sx n="80" d="100"/>
          <a:sy n="80" d="100"/>
        </p:scale>
        <p:origin x="1092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4" d="100"/>
          <a:sy n="94" d="100"/>
        </p:scale>
        <p:origin x="-1356" y="-96"/>
      </p:cViewPr>
      <p:guideLst>
        <p:guide orient="horz" pos="2141"/>
        <p:guide pos="31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areth.oakley\Desktop\40032_DrumnadrochitDataSummary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Energy </a:t>
            </a:r>
            <a:r>
              <a:rPr lang="en-US" dirty="0" smtClean="0"/>
              <a:t>Use</a:t>
            </a:r>
            <a:endParaRPr lang="en-US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C228-4EB8-8EC6-DB77D8500CD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C228-4EB8-8EC6-DB77D8500CD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C228-4EB8-8EC6-DB77D8500CD6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1-C228-4EB8-8EC6-DB77D8500CD6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3-C228-4EB8-8EC6-DB77D8500CD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SummarybyEmissionsandkWh!$C$20:$C$22</c:f>
              <c:strCache>
                <c:ptCount val="3"/>
                <c:pt idx="0">
                  <c:v>Electricity</c:v>
                </c:pt>
                <c:pt idx="1">
                  <c:v>Heat</c:v>
                </c:pt>
                <c:pt idx="2">
                  <c:v>Transport</c:v>
                </c:pt>
              </c:strCache>
            </c:strRef>
          </c:cat>
          <c:val>
            <c:numRef>
              <c:f>SummarybyEmissionsandkWh!$F$20:$F$22</c:f>
              <c:numCache>
                <c:formatCode>#,##0</c:formatCode>
                <c:ptCount val="3"/>
                <c:pt idx="0">
                  <c:v>6035789.2532118233</c:v>
                </c:pt>
                <c:pt idx="1">
                  <c:v>14097384.283721427</c:v>
                </c:pt>
                <c:pt idx="2">
                  <c:v>11480546.049586393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228-4EB8-8EC6-DB77D8500C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4"/>
            <a:ext cx="4278154" cy="339883"/>
          </a:xfrm>
          <a:prstGeom prst="rect">
            <a:avLst/>
          </a:prstGeom>
        </p:spPr>
        <p:txBody>
          <a:bodyPr vert="horz" lIns="91143" tIns="45571" rIns="91143" bIns="45571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592226" y="4"/>
            <a:ext cx="4278154" cy="339883"/>
          </a:xfrm>
          <a:prstGeom prst="rect">
            <a:avLst/>
          </a:prstGeom>
        </p:spPr>
        <p:txBody>
          <a:bodyPr vert="horz" lIns="91143" tIns="45571" rIns="91143" bIns="45571" rtlCol="0"/>
          <a:lstStyle>
            <a:lvl1pPr algn="r">
              <a:defRPr sz="1200"/>
            </a:lvl1pPr>
          </a:lstStyle>
          <a:p>
            <a:fld id="{134C2803-16C0-4D53-9AD9-000DADCE276F}" type="datetimeFigureOut">
              <a:rPr lang="en-GB" smtClean="0"/>
              <a:pPr/>
              <a:t>09/07/2018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" y="6456617"/>
            <a:ext cx="4278154" cy="339883"/>
          </a:xfrm>
          <a:prstGeom prst="rect">
            <a:avLst/>
          </a:prstGeom>
        </p:spPr>
        <p:txBody>
          <a:bodyPr vert="horz" lIns="91143" tIns="45571" rIns="91143" bIns="45571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592226" y="6456617"/>
            <a:ext cx="4278154" cy="339883"/>
          </a:xfrm>
          <a:prstGeom prst="rect">
            <a:avLst/>
          </a:prstGeom>
        </p:spPr>
        <p:txBody>
          <a:bodyPr vert="horz" lIns="91143" tIns="45571" rIns="91143" bIns="45571" rtlCol="0" anchor="b"/>
          <a:lstStyle>
            <a:lvl1pPr algn="r">
              <a:defRPr sz="1200"/>
            </a:lvl1pPr>
          </a:lstStyle>
          <a:p>
            <a:fld id="{225E11FC-40A2-4EA4-A781-F5305E03525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42318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4"/>
            <a:ext cx="4278154" cy="339883"/>
          </a:xfrm>
          <a:prstGeom prst="rect">
            <a:avLst/>
          </a:prstGeom>
        </p:spPr>
        <p:txBody>
          <a:bodyPr vert="horz" lIns="91143" tIns="45571" rIns="91143" bIns="45571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592226" y="4"/>
            <a:ext cx="4278154" cy="339883"/>
          </a:xfrm>
          <a:prstGeom prst="rect">
            <a:avLst/>
          </a:prstGeom>
        </p:spPr>
        <p:txBody>
          <a:bodyPr vert="horz" lIns="91143" tIns="45571" rIns="91143" bIns="45571" rtlCol="0"/>
          <a:lstStyle>
            <a:lvl1pPr algn="r">
              <a:defRPr sz="1200"/>
            </a:lvl1pPr>
          </a:lstStyle>
          <a:p>
            <a:fld id="{C87ED7D6-AD6C-43EB-A853-5C08DD591BBF}" type="datetimeFigureOut">
              <a:rPr lang="en-GB" smtClean="0"/>
              <a:pPr/>
              <a:t>09/07/2018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36913" y="509588"/>
            <a:ext cx="3398837" cy="2551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43" tIns="45571" rIns="91143" bIns="45571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87269" y="3228897"/>
            <a:ext cx="7898130" cy="3058954"/>
          </a:xfrm>
          <a:prstGeom prst="rect">
            <a:avLst/>
          </a:prstGeom>
        </p:spPr>
        <p:txBody>
          <a:bodyPr vert="horz" lIns="91143" tIns="45571" rIns="91143" bIns="45571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" y="6456617"/>
            <a:ext cx="4278154" cy="339883"/>
          </a:xfrm>
          <a:prstGeom prst="rect">
            <a:avLst/>
          </a:prstGeom>
        </p:spPr>
        <p:txBody>
          <a:bodyPr vert="horz" lIns="91143" tIns="45571" rIns="91143" bIns="45571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592226" y="6456617"/>
            <a:ext cx="4278154" cy="339883"/>
          </a:xfrm>
          <a:prstGeom prst="rect">
            <a:avLst/>
          </a:prstGeom>
        </p:spPr>
        <p:txBody>
          <a:bodyPr vert="horz" lIns="91143" tIns="45571" rIns="91143" bIns="45571" rtlCol="0" anchor="b"/>
          <a:lstStyle>
            <a:lvl1pPr algn="r">
              <a:defRPr sz="1200"/>
            </a:lvl1pPr>
          </a:lstStyle>
          <a:p>
            <a:fld id="{79175051-E7A1-4039-A5A3-27A96D885FFB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99379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175051-E7A1-4039-A5A3-27A96D885FFB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13093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175051-E7A1-4039-A5A3-27A96D885FFB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3093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175051-E7A1-4039-A5A3-27A96D885FFB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9797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175051-E7A1-4039-A5A3-27A96D885FFB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986451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 with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61951" y="322060"/>
            <a:ext cx="5152572" cy="77828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B050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45829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62253" y="302732"/>
            <a:ext cx="6754619" cy="774219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3600" b="1" i="0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MASTER HEADER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62253" y="1085006"/>
            <a:ext cx="6754619" cy="69280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b="0" i="0">
                <a:solidFill>
                  <a:schemeClr val="tx1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 Header</a:t>
            </a:r>
          </a:p>
        </p:txBody>
      </p:sp>
    </p:spTree>
    <p:extLst>
      <p:ext uri="{BB962C8B-B14F-4D97-AF65-F5344CB8AC3E}">
        <p14:creationId xmlns:p14="http://schemas.microsoft.com/office/powerpoint/2010/main" val="2271647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7496" y="5891869"/>
            <a:ext cx="21336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 defTabSz="457200"/>
            <a:fld id="{1686094E-1228-2945-9B3C-CFB9E23442A3}" type="slidenum">
              <a:rPr lang="en-GB" smtClean="0">
                <a:solidFill>
                  <a:srgbClr val="511E26"/>
                </a:solidFill>
              </a:rPr>
              <a:pPr defTabSz="457200"/>
              <a:t>‹#›</a:t>
            </a:fld>
            <a:endParaRPr lang="en-GB" dirty="0">
              <a:solidFill>
                <a:srgbClr val="511E26"/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3"/>
          </p:nvPr>
        </p:nvSpPr>
        <p:spPr>
          <a:xfrm>
            <a:off x="384702" y="343339"/>
            <a:ext cx="3843169" cy="365125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lnSpc>
                <a:spcPct val="100000"/>
              </a:lnSpc>
              <a:defRPr sz="1000" b="1">
                <a:solidFill>
                  <a:schemeClr val="tx2"/>
                </a:solidFill>
              </a:defRPr>
            </a:lvl1pPr>
          </a:lstStyle>
          <a:p>
            <a:pPr defTabSz="457200"/>
            <a:r>
              <a:rPr lang="en-GB" dirty="0" smtClean="0">
                <a:solidFill>
                  <a:srgbClr val="511E26"/>
                </a:solidFill>
              </a:rPr>
              <a:t>H1 Arial Bold 10/12pt</a:t>
            </a:r>
          </a:p>
          <a:p>
            <a:pPr defTabSz="457200"/>
            <a:r>
              <a:rPr lang="en-GB" b="0" dirty="0" smtClean="0">
                <a:solidFill>
                  <a:srgbClr val="511E26"/>
                </a:solidFill>
              </a:rPr>
              <a:t>H2 Arial Regular 10/12pt</a:t>
            </a:r>
            <a:endParaRPr lang="en-GB" b="0" dirty="0">
              <a:solidFill>
                <a:srgbClr val="511E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6753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709" r:id="rId2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hf hdr="0" dt="0"/>
  <p:txStyles>
    <p:titleStyle>
      <a:lvl1pPr algn="l" defTabSz="457200" rtl="0" eaLnBrk="1" latinLnBrk="0" hangingPunct="1">
        <a:spcBef>
          <a:spcPct val="0"/>
        </a:spcBef>
        <a:buNone/>
        <a:defRPr sz="3000" kern="1200" spc="-5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lnSpc>
          <a:spcPts val="2400"/>
        </a:lnSpc>
        <a:spcBef>
          <a:spcPts val="0"/>
        </a:spcBef>
        <a:spcAft>
          <a:spcPts val="1000"/>
        </a:spcAft>
        <a:buFont typeface="Arial"/>
        <a:buNone/>
        <a:defRPr sz="2200" kern="1200" spc="-50">
          <a:solidFill>
            <a:schemeClr val="tx2"/>
          </a:solidFill>
          <a:latin typeface="+mn-lt"/>
          <a:ea typeface="+mn-ea"/>
          <a:cs typeface="+mn-cs"/>
        </a:defRPr>
      </a:lvl1pPr>
      <a:lvl2pPr marL="330200" indent="-330200" algn="l" defTabSz="457200" rtl="0" eaLnBrk="1" latinLnBrk="0" hangingPunct="1">
        <a:lnSpc>
          <a:spcPts val="2400"/>
        </a:lnSpc>
        <a:spcBef>
          <a:spcPts val="0"/>
        </a:spcBef>
        <a:spcAft>
          <a:spcPts val="1000"/>
        </a:spcAft>
        <a:buFont typeface="Arial"/>
        <a:buChar char="•"/>
        <a:defRPr sz="2200" kern="1200" spc="-50">
          <a:solidFill>
            <a:schemeClr val="tx2"/>
          </a:solidFill>
          <a:latin typeface="+mn-lt"/>
          <a:ea typeface="+mn-ea"/>
          <a:cs typeface="+mn-cs"/>
        </a:defRPr>
      </a:lvl2pPr>
      <a:lvl3pPr marL="658813" indent="-331200" algn="l" defTabSz="457200" rtl="0" eaLnBrk="1" latinLnBrk="0" hangingPunct="1">
        <a:lnSpc>
          <a:spcPts val="2400"/>
        </a:lnSpc>
        <a:spcBef>
          <a:spcPts val="0"/>
        </a:spcBef>
        <a:spcAft>
          <a:spcPts val="1000"/>
        </a:spcAft>
        <a:buFont typeface="Arial"/>
        <a:buChar char="•"/>
        <a:defRPr sz="2200" kern="1200" spc="-50">
          <a:solidFill>
            <a:schemeClr val="tx2"/>
          </a:solidFill>
          <a:latin typeface="+mn-lt"/>
          <a:ea typeface="+mn-ea"/>
          <a:cs typeface="+mn-cs"/>
        </a:defRPr>
      </a:lvl3pPr>
      <a:lvl4pPr marL="957263" indent="-331200" algn="l" defTabSz="457200" rtl="0" eaLnBrk="1" latinLnBrk="0" hangingPunct="1">
        <a:lnSpc>
          <a:spcPts val="2400"/>
        </a:lnSpc>
        <a:spcBef>
          <a:spcPts val="0"/>
        </a:spcBef>
        <a:spcAft>
          <a:spcPts val="1000"/>
        </a:spcAft>
        <a:buFont typeface="Arial"/>
        <a:buChar char="•"/>
        <a:tabLst/>
        <a:defRPr sz="2200" kern="1200" spc="-50">
          <a:solidFill>
            <a:schemeClr val="tx2"/>
          </a:solidFill>
          <a:latin typeface="+mn-lt"/>
          <a:ea typeface="+mn-ea"/>
          <a:cs typeface="+mn-cs"/>
        </a:defRPr>
      </a:lvl4pPr>
      <a:lvl5pPr marL="1254125" indent="-330200" algn="l" defTabSz="457200" rtl="0" eaLnBrk="1" latinLnBrk="0" hangingPunct="1">
        <a:lnSpc>
          <a:spcPts val="2400"/>
        </a:lnSpc>
        <a:spcBef>
          <a:spcPts val="0"/>
        </a:spcBef>
        <a:spcAft>
          <a:spcPts val="1000"/>
        </a:spcAft>
        <a:buFont typeface="Arial"/>
        <a:buChar char="•"/>
        <a:defRPr sz="2200" kern="1200" spc="-5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soirbheas.org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683568" y="1676415"/>
            <a:ext cx="7488832" cy="2400657"/>
          </a:xfrm>
          <a:prstGeom prst="rect">
            <a:avLst/>
          </a:prstGeom>
          <a:noFill/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000" kern="1200" spc="-50">
                <a:solidFill>
                  <a:srgbClr val="00B050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200" b="1" dirty="0"/>
          </a:p>
          <a:p>
            <a:r>
              <a:rPr lang="en-US" sz="3200" b="1" dirty="0" smtClean="0">
                <a:solidFill>
                  <a:schemeClr val="bg1"/>
                </a:solidFill>
              </a:rPr>
              <a:t>A Local </a:t>
            </a:r>
            <a:r>
              <a:rPr lang="en-US" sz="3200" b="1" dirty="0">
                <a:solidFill>
                  <a:schemeClr val="bg1"/>
                </a:solidFill>
              </a:rPr>
              <a:t>Energy Plan </a:t>
            </a:r>
            <a:r>
              <a:rPr lang="en-US" sz="2400" b="1" dirty="0" smtClean="0">
                <a:solidFill>
                  <a:schemeClr val="bg1"/>
                </a:solidFill>
              </a:rPr>
              <a:t>for</a:t>
            </a:r>
            <a:r>
              <a:rPr lang="en-US" sz="3200" b="1" dirty="0" smtClean="0">
                <a:solidFill>
                  <a:schemeClr val="bg1"/>
                </a:solidFill>
              </a:rPr>
              <a:t> </a:t>
            </a:r>
            <a:endParaRPr lang="en-US" sz="3200" b="1" dirty="0" smtClean="0">
              <a:solidFill>
                <a:schemeClr val="bg1"/>
              </a:solidFill>
            </a:endParaRPr>
          </a:p>
          <a:p>
            <a:r>
              <a:rPr lang="en-US" sz="3200" b="1" dirty="0" smtClean="0">
                <a:solidFill>
                  <a:schemeClr val="bg1"/>
                </a:solidFill>
              </a:rPr>
              <a:t>Drumnadrochit</a:t>
            </a:r>
            <a:endParaRPr lang="en-US" sz="3200" b="1" dirty="0" smtClean="0">
              <a:solidFill>
                <a:schemeClr val="bg1"/>
              </a:solidFill>
            </a:endParaRPr>
          </a:p>
          <a:p>
            <a:endParaRPr lang="en-US" sz="260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828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 txBox="1">
            <a:spLocks/>
          </p:cNvSpPr>
          <p:nvPr/>
        </p:nvSpPr>
        <p:spPr>
          <a:xfrm>
            <a:off x="323528" y="2204864"/>
            <a:ext cx="7488832" cy="2400657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000" kern="1200" spc="-50">
                <a:solidFill>
                  <a:srgbClr val="00B050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200" b="1" dirty="0"/>
          </a:p>
          <a:p>
            <a:r>
              <a:rPr lang="en-US" sz="3200" b="1" dirty="0" smtClean="0">
                <a:solidFill>
                  <a:schemeClr val="bg1"/>
                </a:solidFill>
              </a:rPr>
              <a:t>A Local </a:t>
            </a:r>
            <a:r>
              <a:rPr lang="en-US" sz="3200" b="1" dirty="0">
                <a:solidFill>
                  <a:schemeClr val="bg1"/>
                </a:solidFill>
              </a:rPr>
              <a:t>Energy Plan </a:t>
            </a:r>
            <a:r>
              <a:rPr lang="en-US" sz="3200" b="1" dirty="0" smtClean="0">
                <a:solidFill>
                  <a:schemeClr val="bg1"/>
                </a:solidFill>
              </a:rPr>
              <a:t>for Drumnadrochit</a:t>
            </a:r>
          </a:p>
          <a:p>
            <a:endParaRPr lang="en-US" sz="2600" dirty="0">
              <a:solidFill>
                <a:schemeClr val="accent6"/>
              </a:solidFill>
            </a:endParaRP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61950" y="322059"/>
            <a:ext cx="5152572" cy="778281"/>
          </a:xfrm>
        </p:spPr>
        <p:txBody>
          <a:bodyPr/>
          <a:lstStyle/>
          <a:p>
            <a:r>
              <a:rPr lang="en-GB" dirty="0" smtClean="0"/>
              <a:t>What is a Local Energy Plan?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363726" y="1412776"/>
            <a:ext cx="4095993" cy="41601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 defTabSz="457200">
              <a:lnSpc>
                <a:spcPct val="150000"/>
              </a:lnSpc>
              <a:spcBef>
                <a:spcPct val="0"/>
              </a:spcBef>
              <a:spcAft>
                <a:spcPts val="125"/>
              </a:spcAft>
              <a:buFont typeface="Arial" panose="020B0604020202020204" pitchFamily="34" charset="0"/>
              <a:buChar char="•"/>
            </a:pPr>
            <a:r>
              <a:rPr lang="en-GB" spc="-50" dirty="0">
                <a:solidFill>
                  <a:schemeClr val="accent1"/>
                </a:solidFill>
                <a:ea typeface="+mj-ea"/>
                <a:cs typeface="+mj-cs"/>
              </a:rPr>
              <a:t>Sets out understanding of local </a:t>
            </a:r>
            <a:br>
              <a:rPr lang="en-GB" spc="-50" dirty="0">
                <a:solidFill>
                  <a:schemeClr val="accent1"/>
                </a:solidFill>
                <a:ea typeface="+mj-ea"/>
                <a:cs typeface="+mj-cs"/>
              </a:rPr>
            </a:br>
            <a: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  <a:t>energy </a:t>
            </a:r>
            <a:r>
              <a:rPr lang="en-GB" spc="-50" dirty="0">
                <a:solidFill>
                  <a:schemeClr val="accent1"/>
                </a:solidFill>
                <a:ea typeface="+mj-ea"/>
                <a:cs typeface="+mj-cs"/>
              </a:rPr>
              <a:t>and transport systems</a:t>
            </a:r>
          </a:p>
          <a:p>
            <a:pPr marL="342900" indent="-342900" defTabSz="457200">
              <a:lnSpc>
                <a:spcPct val="150000"/>
              </a:lnSpc>
              <a:spcBef>
                <a:spcPct val="0"/>
              </a:spcBef>
              <a:spcAft>
                <a:spcPts val="125"/>
              </a:spcAft>
              <a:buFont typeface="Arial" panose="020B0604020202020204" pitchFamily="34" charset="0"/>
              <a:buChar char="•"/>
            </a:pPr>
            <a:r>
              <a:rPr lang="en-GB" spc="-50" dirty="0">
                <a:solidFill>
                  <a:schemeClr val="accent1"/>
                </a:solidFill>
                <a:ea typeface="+mj-ea"/>
                <a:cs typeface="+mj-cs"/>
              </a:rPr>
              <a:t>Identifies community opportunities to </a:t>
            </a:r>
            <a: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  <a:t/>
            </a:r>
            <a:b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</a:br>
            <a: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  <a:t>support </a:t>
            </a:r>
            <a:r>
              <a:rPr lang="en-GB" spc="-50" dirty="0">
                <a:solidFill>
                  <a:schemeClr val="accent1"/>
                </a:solidFill>
                <a:ea typeface="+mj-ea"/>
                <a:cs typeface="+mj-cs"/>
              </a:rPr>
              <a:t>current and future </a:t>
            </a:r>
            <a: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  <a:t>energy</a:t>
            </a:r>
            <a:b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</a:br>
            <a: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  <a:t>system </a:t>
            </a:r>
            <a:r>
              <a:rPr lang="en-GB" spc="-50" dirty="0">
                <a:solidFill>
                  <a:schemeClr val="accent1"/>
                </a:solidFill>
                <a:ea typeface="+mj-ea"/>
                <a:cs typeface="+mj-cs"/>
              </a:rPr>
              <a:t>requirements</a:t>
            </a:r>
          </a:p>
          <a:p>
            <a:pPr marL="342900" indent="-342900" defTabSz="457200">
              <a:lnSpc>
                <a:spcPct val="150000"/>
              </a:lnSpc>
              <a:spcBef>
                <a:spcPct val="0"/>
              </a:spcBef>
              <a:spcAft>
                <a:spcPts val="125"/>
              </a:spcAft>
              <a:buFont typeface="Arial" panose="020B0604020202020204" pitchFamily="34" charset="0"/>
              <a:buChar char="•"/>
            </a:pPr>
            <a:r>
              <a:rPr lang="en-GB" spc="-50" dirty="0">
                <a:solidFill>
                  <a:schemeClr val="accent1"/>
                </a:solidFill>
                <a:ea typeface="+mj-ea"/>
                <a:cs typeface="+mj-cs"/>
              </a:rPr>
              <a:t>Created by local community </a:t>
            </a:r>
            <a: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  <a:t/>
            </a:r>
            <a:b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</a:br>
            <a: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  <a:t>(</a:t>
            </a:r>
            <a:r>
              <a:rPr lang="en-GB" spc="-50" dirty="0">
                <a:solidFill>
                  <a:schemeClr val="accent1"/>
                </a:solidFill>
                <a:ea typeface="+mj-ea"/>
                <a:cs typeface="+mj-cs"/>
              </a:rPr>
              <a:t>not by local authority or others)</a:t>
            </a:r>
          </a:p>
          <a:p>
            <a:pPr marL="342900" indent="-342900" defTabSz="457200">
              <a:lnSpc>
                <a:spcPct val="150000"/>
              </a:lnSpc>
              <a:spcBef>
                <a:spcPct val="0"/>
              </a:spcBef>
              <a:spcAft>
                <a:spcPts val="125"/>
              </a:spcAft>
              <a:buFont typeface="Arial" panose="020B0604020202020204" pitchFamily="34" charset="0"/>
              <a:buChar char="•"/>
            </a:pPr>
            <a:r>
              <a:rPr lang="en-GB" spc="-50" dirty="0">
                <a:solidFill>
                  <a:schemeClr val="accent1"/>
                </a:solidFill>
                <a:ea typeface="+mj-ea"/>
                <a:cs typeface="+mj-cs"/>
              </a:rPr>
              <a:t>Provides a start for community in </a:t>
            </a:r>
            <a: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  <a:t/>
            </a:r>
            <a:b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</a:br>
            <a: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  <a:t>engaging </a:t>
            </a:r>
            <a:r>
              <a:rPr lang="en-GB" spc="-50" dirty="0">
                <a:solidFill>
                  <a:schemeClr val="accent1"/>
                </a:solidFill>
                <a:ea typeface="+mj-ea"/>
                <a:cs typeface="+mj-cs"/>
              </a:rPr>
              <a:t>with its energy needs</a:t>
            </a:r>
          </a:p>
          <a:p>
            <a:endParaRPr lang="en-GB" dirty="0"/>
          </a:p>
        </p:txBody>
      </p:sp>
      <p:grpSp>
        <p:nvGrpSpPr>
          <p:cNvPr id="5" name="Group 4"/>
          <p:cNvGrpSpPr/>
          <p:nvPr/>
        </p:nvGrpSpPr>
        <p:grpSpPr>
          <a:xfrm>
            <a:off x="4832379" y="1556792"/>
            <a:ext cx="3861495" cy="3896275"/>
            <a:chOff x="4832379" y="1556792"/>
            <a:chExt cx="3861495" cy="3896275"/>
          </a:xfrm>
        </p:grpSpPr>
        <p:pic>
          <p:nvPicPr>
            <p:cNvPr id="6" name="Picture 5" descr="\\janice\users$\ross.jones\Documents\COBEN New\Local Plans\Photos\Drum LEP Area crop.png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0032" y="1556792"/>
              <a:ext cx="3744416" cy="388843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" name="TextBox 6"/>
            <p:cNvSpPr txBox="1"/>
            <p:nvPr/>
          </p:nvSpPr>
          <p:spPr>
            <a:xfrm>
              <a:off x="7164288" y="3162454"/>
              <a:ext cx="152958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00" dirty="0" smtClean="0"/>
                <a:t>Drumnadrochit</a:t>
              </a:r>
              <a:endParaRPr lang="en-GB" sz="1600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832379" y="5114513"/>
              <a:ext cx="278153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00" dirty="0" smtClean="0"/>
                <a:t>Local Energy Plan Boundary</a:t>
              </a:r>
              <a:endParaRPr lang="en-GB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1748980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 txBox="1">
            <a:spLocks/>
          </p:cNvSpPr>
          <p:nvPr/>
        </p:nvSpPr>
        <p:spPr>
          <a:xfrm>
            <a:off x="323528" y="2204864"/>
            <a:ext cx="7488832" cy="2400657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000" kern="1200" spc="-50">
                <a:solidFill>
                  <a:srgbClr val="00B050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200" b="1" dirty="0"/>
          </a:p>
          <a:p>
            <a:r>
              <a:rPr lang="en-US" sz="3200" b="1" dirty="0" smtClean="0">
                <a:solidFill>
                  <a:schemeClr val="bg1"/>
                </a:solidFill>
              </a:rPr>
              <a:t>A Local </a:t>
            </a:r>
            <a:r>
              <a:rPr lang="en-US" sz="3200" b="1" dirty="0">
                <a:solidFill>
                  <a:schemeClr val="bg1"/>
                </a:solidFill>
              </a:rPr>
              <a:t>Energy Plan </a:t>
            </a:r>
            <a:r>
              <a:rPr lang="en-US" sz="3200" b="1" dirty="0" smtClean="0">
                <a:solidFill>
                  <a:schemeClr val="bg1"/>
                </a:solidFill>
              </a:rPr>
              <a:t>for Drumnadrochit</a:t>
            </a:r>
          </a:p>
          <a:p>
            <a:endParaRPr lang="en-US" sz="2600" dirty="0">
              <a:solidFill>
                <a:schemeClr val="accent6"/>
              </a:solidFill>
            </a:endParaRP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61950" y="322059"/>
            <a:ext cx="5152572" cy="778281"/>
          </a:xfrm>
        </p:spPr>
        <p:txBody>
          <a:bodyPr/>
          <a:lstStyle/>
          <a:p>
            <a:r>
              <a:rPr lang="en-GB" dirty="0" smtClean="0"/>
              <a:t>How was it developed?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363726" y="1412776"/>
            <a:ext cx="8501045" cy="4337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 defTabSz="457200">
              <a:lnSpc>
                <a:spcPct val="150000"/>
              </a:lnSpc>
              <a:spcBef>
                <a:spcPct val="0"/>
              </a:spcBef>
              <a:spcAft>
                <a:spcPts val="125"/>
              </a:spcAft>
              <a:buFont typeface="Arial" panose="020B0604020202020204" pitchFamily="34" charset="0"/>
              <a:buChar char="•"/>
            </a:pPr>
            <a:r>
              <a:rPr lang="en-GB" spc="-50" dirty="0">
                <a:solidFill>
                  <a:schemeClr val="accent1"/>
                </a:solidFill>
                <a:ea typeface="+mj-ea"/>
                <a:cs typeface="+mj-cs"/>
              </a:rPr>
              <a:t>Plan development </a:t>
            </a:r>
            <a: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  <a:t>was funded </a:t>
            </a:r>
            <a:r>
              <a:rPr lang="en-GB" spc="-50" dirty="0">
                <a:solidFill>
                  <a:schemeClr val="accent1"/>
                </a:solidFill>
                <a:ea typeface="+mj-ea"/>
                <a:cs typeface="+mj-cs"/>
              </a:rPr>
              <a:t>via </a:t>
            </a:r>
            <a: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  <a:t>the COBEN </a:t>
            </a:r>
            <a:r>
              <a:rPr lang="en-GB" spc="-50" dirty="0">
                <a:solidFill>
                  <a:schemeClr val="accent1"/>
                </a:solidFill>
                <a:ea typeface="+mj-ea"/>
                <a:cs typeface="+mj-cs"/>
              </a:rPr>
              <a:t>project </a:t>
            </a:r>
            <a: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  <a:t/>
            </a:r>
            <a:b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</a:br>
            <a: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  <a:t>(</a:t>
            </a:r>
            <a:r>
              <a:rPr lang="en-GB" b="1" spc="-50" dirty="0" err="1" smtClean="0">
                <a:solidFill>
                  <a:schemeClr val="accent1"/>
                </a:solidFill>
                <a:ea typeface="+mj-ea"/>
                <a:cs typeface="+mj-cs"/>
              </a:rPr>
              <a:t>CO</a:t>
            </a:r>
            <a:r>
              <a:rPr lang="en-GB" spc="-50" dirty="0" err="1" smtClean="0">
                <a:solidFill>
                  <a:schemeClr val="accent1"/>
                </a:solidFill>
                <a:ea typeface="+mj-ea"/>
                <a:cs typeface="+mj-cs"/>
              </a:rPr>
              <a:t>mmunity</a:t>
            </a:r>
            <a: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  <a:t> </a:t>
            </a:r>
            <a:r>
              <a:rPr lang="en-GB" b="1" spc="-50" dirty="0" err="1" smtClean="0">
                <a:solidFill>
                  <a:schemeClr val="accent1"/>
                </a:solidFill>
                <a:ea typeface="+mj-ea"/>
                <a:cs typeface="+mj-cs"/>
              </a:rPr>
              <a:t>BEN</a:t>
            </a:r>
            <a:r>
              <a:rPr lang="en-GB" spc="-50" dirty="0" err="1" smtClean="0">
                <a:solidFill>
                  <a:schemeClr val="accent1"/>
                </a:solidFill>
                <a:ea typeface="+mj-ea"/>
                <a:cs typeface="+mj-cs"/>
              </a:rPr>
              <a:t>efits</a:t>
            </a:r>
            <a: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  <a:t> </a:t>
            </a:r>
            <a:r>
              <a:rPr lang="en-GB" spc="-50" dirty="0">
                <a:solidFill>
                  <a:schemeClr val="accent1"/>
                </a:solidFill>
                <a:ea typeface="+mj-ea"/>
                <a:cs typeface="+mj-cs"/>
              </a:rPr>
              <a:t>of Civic </a:t>
            </a:r>
            <a: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  <a:t>Energy) </a:t>
            </a:r>
            <a:endParaRPr lang="en-GB" spc="-50" dirty="0">
              <a:solidFill>
                <a:schemeClr val="accent1"/>
              </a:solidFill>
              <a:ea typeface="+mj-ea"/>
              <a:cs typeface="+mj-cs"/>
            </a:endParaRPr>
          </a:p>
          <a:p>
            <a:pPr marL="800100" lvl="2" indent="-342900" defTabSz="457200">
              <a:lnSpc>
                <a:spcPct val="150000"/>
              </a:lnSpc>
              <a:spcBef>
                <a:spcPct val="0"/>
              </a:spcBef>
              <a:spcAft>
                <a:spcPts val="125"/>
              </a:spcAft>
              <a:buFont typeface="Arial" panose="020B0604020202020204" pitchFamily="34" charset="0"/>
              <a:buChar char="•"/>
            </a:pPr>
            <a: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  <a:t>It is an </a:t>
            </a:r>
            <a:r>
              <a:rPr lang="en-GB" spc="-50" dirty="0">
                <a:solidFill>
                  <a:schemeClr val="accent1"/>
                </a:solidFill>
                <a:ea typeface="+mj-ea"/>
                <a:cs typeface="+mj-cs"/>
              </a:rPr>
              <a:t>EU </a:t>
            </a:r>
            <a:r>
              <a:rPr lang="en-GB" spc="-50" dirty="0" err="1">
                <a:solidFill>
                  <a:schemeClr val="accent1"/>
                </a:solidFill>
                <a:ea typeface="+mj-ea"/>
                <a:cs typeface="+mj-cs"/>
              </a:rPr>
              <a:t>Interreg</a:t>
            </a:r>
            <a:r>
              <a:rPr lang="en-GB" spc="-50" dirty="0">
                <a:solidFill>
                  <a:schemeClr val="accent1"/>
                </a:solidFill>
                <a:ea typeface="+mj-ea"/>
                <a:cs typeface="+mj-cs"/>
              </a:rPr>
              <a:t> (North Sea Region) funded programme with </a:t>
            </a:r>
            <a: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  <a:t/>
            </a:r>
            <a:b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</a:br>
            <a: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  <a:t>50</a:t>
            </a:r>
            <a:r>
              <a:rPr lang="en-GB" spc="-50" dirty="0">
                <a:solidFill>
                  <a:schemeClr val="accent1"/>
                </a:solidFill>
                <a:ea typeface="+mj-ea"/>
                <a:cs typeface="+mj-cs"/>
              </a:rPr>
              <a:t>% funding from Scottish Government</a:t>
            </a:r>
          </a:p>
          <a:p>
            <a:pPr marL="342900" indent="-342900" defTabSz="457200">
              <a:lnSpc>
                <a:spcPct val="150000"/>
              </a:lnSpc>
              <a:spcBef>
                <a:spcPct val="0"/>
              </a:spcBef>
              <a:spcAft>
                <a:spcPts val="125"/>
              </a:spcAft>
              <a:buFont typeface="Arial" panose="020B0604020202020204" pitchFamily="34" charset="0"/>
              <a:buChar char="•"/>
            </a:pPr>
            <a: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  <a:t>A  Local </a:t>
            </a:r>
            <a:r>
              <a:rPr lang="en-GB" spc="-50" dirty="0">
                <a:solidFill>
                  <a:schemeClr val="accent1"/>
                </a:solidFill>
                <a:ea typeface="+mj-ea"/>
                <a:cs typeface="+mj-cs"/>
              </a:rPr>
              <a:t>Steering Group led </a:t>
            </a:r>
            <a: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  <a:t>its development including:</a:t>
            </a:r>
          </a:p>
          <a:p>
            <a:pPr marL="800100" lvl="1" indent="-342900" defTabSz="457200">
              <a:lnSpc>
                <a:spcPct val="150000"/>
              </a:lnSpc>
              <a:spcBef>
                <a:spcPct val="0"/>
              </a:spcBef>
              <a:spcAft>
                <a:spcPts val="125"/>
              </a:spcAft>
              <a:buFont typeface="Arial" panose="020B0604020202020204" pitchFamily="34" charset="0"/>
              <a:buChar char="•"/>
            </a:pPr>
            <a:r>
              <a:rPr lang="en-US" spc="-50" dirty="0" err="1" smtClean="0">
                <a:solidFill>
                  <a:schemeClr val="accent1"/>
                </a:solidFill>
                <a:ea typeface="+mj-ea"/>
                <a:cs typeface="+mj-cs"/>
              </a:rPr>
              <a:t>Soirbheas</a:t>
            </a:r>
            <a:endParaRPr lang="en-US" spc="-50" dirty="0">
              <a:solidFill>
                <a:schemeClr val="accent1"/>
              </a:solidFill>
              <a:ea typeface="+mj-ea"/>
              <a:cs typeface="+mj-cs"/>
            </a:endParaRPr>
          </a:p>
          <a:p>
            <a:pPr marL="800100" lvl="1" indent="-342900" defTabSz="457200">
              <a:lnSpc>
                <a:spcPct val="150000"/>
              </a:lnSpc>
              <a:spcBef>
                <a:spcPct val="0"/>
              </a:spcBef>
              <a:spcAft>
                <a:spcPts val="125"/>
              </a:spcAft>
              <a:buFont typeface="Arial" panose="020B0604020202020204" pitchFamily="34" charset="0"/>
              <a:buChar char="•"/>
            </a:pPr>
            <a:r>
              <a:rPr lang="en-US" spc="-50" dirty="0" smtClean="0">
                <a:solidFill>
                  <a:schemeClr val="accent1"/>
                </a:solidFill>
                <a:ea typeface="+mj-ea"/>
                <a:cs typeface="+mj-cs"/>
              </a:rPr>
              <a:t>Glen </a:t>
            </a:r>
            <a:r>
              <a:rPr lang="en-US" spc="-50" dirty="0">
                <a:solidFill>
                  <a:schemeClr val="accent1"/>
                </a:solidFill>
                <a:ea typeface="+mj-ea"/>
                <a:cs typeface="+mj-cs"/>
              </a:rPr>
              <a:t>Urquhart Rural Community Association </a:t>
            </a:r>
          </a:p>
          <a:p>
            <a:pPr marL="800100" lvl="1" indent="-342900" defTabSz="457200">
              <a:lnSpc>
                <a:spcPct val="150000"/>
              </a:lnSpc>
              <a:spcBef>
                <a:spcPct val="0"/>
              </a:spcBef>
              <a:spcAft>
                <a:spcPts val="125"/>
              </a:spcAft>
              <a:buFont typeface="Arial" panose="020B0604020202020204" pitchFamily="34" charset="0"/>
              <a:buChar char="•"/>
            </a:pPr>
            <a:r>
              <a:rPr lang="en-US" spc="-50" dirty="0">
                <a:solidFill>
                  <a:schemeClr val="accent1"/>
                </a:solidFill>
                <a:ea typeface="+mj-ea"/>
                <a:cs typeface="+mj-cs"/>
              </a:rPr>
              <a:t>Chamber of Commerce</a:t>
            </a:r>
          </a:p>
          <a:p>
            <a:pPr marL="800100" lvl="1" indent="-342900" defTabSz="457200">
              <a:lnSpc>
                <a:spcPct val="150000"/>
              </a:lnSpc>
              <a:spcBef>
                <a:spcPct val="0"/>
              </a:spcBef>
              <a:spcAft>
                <a:spcPts val="125"/>
              </a:spcAft>
              <a:buFont typeface="Arial" panose="020B0604020202020204" pitchFamily="34" charset="0"/>
              <a:buChar char="•"/>
            </a:pPr>
            <a:r>
              <a:rPr lang="en-US" spc="-50" dirty="0">
                <a:solidFill>
                  <a:schemeClr val="accent1"/>
                </a:solidFill>
                <a:ea typeface="+mj-ea"/>
                <a:cs typeface="+mj-cs"/>
              </a:rPr>
              <a:t>Community Council</a:t>
            </a:r>
            <a:endParaRPr lang="en-GB" spc="-50" dirty="0">
              <a:solidFill>
                <a:schemeClr val="accent1"/>
              </a:solidFill>
              <a:ea typeface="+mj-ea"/>
              <a:cs typeface="+mj-cs"/>
            </a:endParaRPr>
          </a:p>
          <a:p>
            <a:pPr marL="342900" indent="-342900" defTabSz="457200">
              <a:lnSpc>
                <a:spcPct val="150000"/>
              </a:lnSpc>
              <a:spcBef>
                <a:spcPct val="0"/>
              </a:spcBef>
              <a:spcAft>
                <a:spcPts val="125"/>
              </a:spcAft>
              <a:buFont typeface="Arial" panose="020B0604020202020204" pitchFamily="34" charset="0"/>
              <a:buChar char="•"/>
            </a:pPr>
            <a:r>
              <a:rPr lang="en-GB" spc="-50" dirty="0">
                <a:solidFill>
                  <a:schemeClr val="accent1"/>
                </a:solidFill>
                <a:ea typeface="+mj-ea"/>
                <a:cs typeface="+mj-cs"/>
              </a:rPr>
              <a:t>Wider community engagement </a:t>
            </a:r>
            <a: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  <a:t>came through a network </a:t>
            </a:r>
            <a:r>
              <a:rPr lang="en-GB" spc="-50" dirty="0">
                <a:solidFill>
                  <a:schemeClr val="accent1"/>
                </a:solidFill>
                <a:ea typeface="+mj-ea"/>
                <a:cs typeface="+mj-cs"/>
              </a:rPr>
              <a:t>of volunteer ‘Ambassadors</a:t>
            </a:r>
            <a: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  <a:t>’</a:t>
            </a:r>
            <a:endParaRPr lang="en-GB" spc="-50" dirty="0">
              <a:solidFill>
                <a:schemeClr val="accent1"/>
              </a:solidFill>
              <a:ea typeface="+mj-ea"/>
              <a:cs typeface="+mj-cs"/>
            </a:endParaRPr>
          </a:p>
        </p:txBody>
      </p:sp>
      <p:pic>
        <p:nvPicPr>
          <p:cNvPr id="5" name="Picture 4" descr="LOCAL_ENERGY_SCOTLAND.eps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24002" y="5985302"/>
            <a:ext cx="408438" cy="40843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7604" y="5733256"/>
            <a:ext cx="1368152" cy="912530"/>
          </a:xfrm>
          <a:prstGeom prst="rect">
            <a:avLst/>
          </a:prstGeom>
        </p:spPr>
      </p:pic>
      <p:pic>
        <p:nvPicPr>
          <p:cNvPr id="7" name="Picture 2" descr="C:\Users\rijones\Documents\COBEN New\Images\COBEN New Logos\COBEN-02A-colou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877356"/>
            <a:ext cx="1440160" cy="571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4496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 txBox="1">
            <a:spLocks/>
          </p:cNvSpPr>
          <p:nvPr/>
        </p:nvSpPr>
        <p:spPr>
          <a:xfrm>
            <a:off x="323528" y="2204864"/>
            <a:ext cx="7488832" cy="2400657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000" kern="1200" spc="-50">
                <a:solidFill>
                  <a:srgbClr val="00B050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200" b="1" dirty="0"/>
          </a:p>
          <a:p>
            <a:r>
              <a:rPr lang="en-US" sz="3200" b="1" dirty="0" smtClean="0">
                <a:solidFill>
                  <a:schemeClr val="bg1"/>
                </a:solidFill>
              </a:rPr>
              <a:t>A Local </a:t>
            </a:r>
            <a:r>
              <a:rPr lang="en-US" sz="3200" b="1" dirty="0">
                <a:solidFill>
                  <a:schemeClr val="bg1"/>
                </a:solidFill>
              </a:rPr>
              <a:t>Energy Plan </a:t>
            </a:r>
            <a:r>
              <a:rPr lang="en-US" sz="3200" b="1" dirty="0" smtClean="0">
                <a:solidFill>
                  <a:schemeClr val="bg1"/>
                </a:solidFill>
              </a:rPr>
              <a:t>for Drumnadrochit</a:t>
            </a:r>
          </a:p>
          <a:p>
            <a:endParaRPr lang="en-US" sz="2600" dirty="0">
              <a:solidFill>
                <a:schemeClr val="accent6"/>
              </a:solidFill>
            </a:endParaRP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61950" y="322059"/>
            <a:ext cx="5152572" cy="778281"/>
          </a:xfrm>
        </p:spPr>
        <p:txBody>
          <a:bodyPr/>
          <a:lstStyle/>
          <a:p>
            <a:r>
              <a:rPr lang="en-GB" dirty="0" smtClean="0"/>
              <a:t>What did the community say?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363726" y="1412776"/>
            <a:ext cx="708399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457200">
              <a:lnSpc>
                <a:spcPct val="150000"/>
              </a:lnSpc>
              <a:spcBef>
                <a:spcPct val="0"/>
              </a:spcBef>
              <a:spcAft>
                <a:spcPts val="125"/>
              </a:spcAft>
            </a:pPr>
            <a:r>
              <a:rPr lang="en-GB" dirty="0" smtClean="0"/>
              <a:t>Community feedback </a:t>
            </a:r>
            <a:r>
              <a:rPr lang="en-GB" dirty="0"/>
              <a:t>showed that the key issues </a:t>
            </a:r>
            <a:r>
              <a:rPr lang="en-GB" dirty="0" smtClean="0"/>
              <a:t>to address </a:t>
            </a:r>
            <a:r>
              <a:rPr lang="en-GB" dirty="0"/>
              <a:t>were</a:t>
            </a:r>
            <a:r>
              <a:rPr lang="en-GB" dirty="0" smtClean="0"/>
              <a:t>:</a:t>
            </a:r>
            <a:endParaRPr lang="en-US" spc="-50" dirty="0">
              <a:solidFill>
                <a:schemeClr val="accent1"/>
              </a:solidFill>
              <a:ea typeface="+mj-ea"/>
              <a:cs typeface="+mj-cs"/>
            </a:endParaRPr>
          </a:p>
        </p:txBody>
      </p:sp>
      <p:sp>
        <p:nvSpPr>
          <p:cNvPr id="5" name="Rounded Rectangular Callout 4"/>
          <p:cNvSpPr/>
          <p:nvPr/>
        </p:nvSpPr>
        <p:spPr>
          <a:xfrm>
            <a:off x="485826" y="3307226"/>
            <a:ext cx="2376264" cy="1296144"/>
          </a:xfrm>
          <a:prstGeom prst="wedgeRoundRect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pc="-50" dirty="0" smtClean="0">
                <a:solidFill>
                  <a:schemeClr val="bg1"/>
                </a:solidFill>
              </a:rPr>
              <a:t>Projects that reduced </a:t>
            </a:r>
            <a:r>
              <a:rPr lang="en-US" spc="-50" dirty="0">
                <a:solidFill>
                  <a:schemeClr val="bg1"/>
                </a:solidFill>
              </a:rPr>
              <a:t>energy costs with minimal impact </a:t>
            </a:r>
            <a:r>
              <a:rPr lang="en-US" spc="-50" dirty="0" smtClean="0">
                <a:solidFill>
                  <a:schemeClr val="bg1"/>
                </a:solidFill>
              </a:rPr>
              <a:t>on </a:t>
            </a:r>
            <a:r>
              <a:rPr lang="en-US" spc="-50" dirty="0">
                <a:solidFill>
                  <a:schemeClr val="bg1"/>
                </a:solidFill>
              </a:rPr>
              <a:t>the local environment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6" name="Rounded Rectangular Callout 5"/>
          <p:cNvSpPr/>
          <p:nvPr/>
        </p:nvSpPr>
        <p:spPr>
          <a:xfrm>
            <a:off x="3285403" y="2780928"/>
            <a:ext cx="2461499" cy="2029986"/>
          </a:xfrm>
          <a:prstGeom prst="wedgeRoundRect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transport projects that prioritised the most vulnerable households with minimal impact on the local environment</a:t>
            </a:r>
          </a:p>
        </p:txBody>
      </p:sp>
      <p:sp>
        <p:nvSpPr>
          <p:cNvPr id="7" name="Rounded Rectangular Callout 6"/>
          <p:cNvSpPr/>
          <p:nvPr/>
        </p:nvSpPr>
        <p:spPr>
          <a:xfrm>
            <a:off x="6346527" y="2780928"/>
            <a:ext cx="1728192" cy="1656184"/>
          </a:xfrm>
          <a:prstGeom prst="wedgeRoundRect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pc="-50" dirty="0" smtClean="0">
                <a:solidFill>
                  <a:schemeClr val="bg1"/>
                </a:solidFill>
              </a:rPr>
              <a:t>Projects that seek </a:t>
            </a:r>
            <a:r>
              <a:rPr lang="en-US" spc="-50" dirty="0">
                <a:solidFill>
                  <a:schemeClr val="bg1"/>
                </a:solidFill>
              </a:rPr>
              <a:t>to use energy generated locally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820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 txBox="1">
            <a:spLocks/>
          </p:cNvSpPr>
          <p:nvPr/>
        </p:nvSpPr>
        <p:spPr>
          <a:xfrm>
            <a:off x="323528" y="2204864"/>
            <a:ext cx="7488832" cy="2400657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000" kern="1200" spc="-50">
                <a:solidFill>
                  <a:srgbClr val="00B050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200" b="1" dirty="0"/>
          </a:p>
          <a:p>
            <a:r>
              <a:rPr lang="en-US" sz="3200" b="1" dirty="0" smtClean="0">
                <a:solidFill>
                  <a:schemeClr val="bg1"/>
                </a:solidFill>
              </a:rPr>
              <a:t>A Local </a:t>
            </a:r>
            <a:r>
              <a:rPr lang="en-US" sz="3200" b="1" dirty="0">
                <a:solidFill>
                  <a:schemeClr val="bg1"/>
                </a:solidFill>
              </a:rPr>
              <a:t>Energy Plan </a:t>
            </a:r>
            <a:r>
              <a:rPr lang="en-US" sz="3200" b="1" dirty="0" smtClean="0">
                <a:solidFill>
                  <a:schemeClr val="bg1"/>
                </a:solidFill>
              </a:rPr>
              <a:t>for Drumnadrochit</a:t>
            </a:r>
          </a:p>
          <a:p>
            <a:endParaRPr lang="en-US" sz="2600" dirty="0">
              <a:solidFill>
                <a:schemeClr val="accent6"/>
              </a:solidFill>
            </a:endParaRP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61950" y="322059"/>
            <a:ext cx="5152572" cy="778281"/>
          </a:xfrm>
        </p:spPr>
        <p:txBody>
          <a:bodyPr/>
          <a:lstStyle/>
          <a:p>
            <a:r>
              <a:rPr lang="en-GB" dirty="0"/>
              <a:t>E</a:t>
            </a:r>
            <a:r>
              <a:rPr lang="en-GB" dirty="0" smtClean="0"/>
              <a:t>nergy use in Drumnadrochit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3865369"/>
              </p:ext>
            </p:extLst>
          </p:nvPr>
        </p:nvGraphicFramePr>
        <p:xfrm>
          <a:off x="361950" y="1484784"/>
          <a:ext cx="5506195" cy="16343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45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322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093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Annual Energy Use (</a:t>
                      </a:r>
                      <a:r>
                        <a:rPr lang="en-GB" sz="16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GWh</a:t>
                      </a: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GB" sz="16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yr</a:t>
                      </a: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Annual Carbon Emissions (tCO</a:t>
                      </a:r>
                      <a:r>
                        <a:rPr lang="en-GB" sz="1600" baseline="-25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2e</a:t>
                      </a: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GB" sz="16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yr</a:t>
                      </a: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Domestic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28.4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1,975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Non-Domestic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1,005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Total (All Sources)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31.4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2,980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1810907596"/>
              </p:ext>
            </p:extLst>
          </p:nvPr>
        </p:nvGraphicFramePr>
        <p:xfrm>
          <a:off x="4427984" y="3406906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824672"/>
              </p:ext>
            </p:extLst>
          </p:nvPr>
        </p:nvGraphicFramePr>
        <p:xfrm>
          <a:off x="366413" y="4036826"/>
          <a:ext cx="4421611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32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83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Area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Domestic Energy Use (</a:t>
                      </a:r>
                      <a:r>
                        <a:rPr lang="en-GB" sz="160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GWh</a:t>
                      </a:r>
                      <a:r>
                        <a:rPr lang="en-GB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GB" sz="160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yr</a:t>
                      </a:r>
                      <a:r>
                        <a:rPr lang="en-GB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Drumnadrochit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28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Highland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1,999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Scotland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42,056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9706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61950" y="322059"/>
            <a:ext cx="5152572" cy="778281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000" kern="1200" spc="-50">
                <a:solidFill>
                  <a:srgbClr val="00B05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mtClean="0"/>
              <a:t>Challenges in meeting needs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179512" y="1145996"/>
            <a:ext cx="7545655" cy="43114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 defTabSz="457200">
              <a:lnSpc>
                <a:spcPct val="150000"/>
              </a:lnSpc>
              <a:spcBef>
                <a:spcPct val="0"/>
              </a:spcBef>
              <a:spcAft>
                <a:spcPts val="125"/>
              </a:spcAft>
              <a:buFont typeface="Arial" panose="020B0604020202020204" pitchFamily="34" charset="0"/>
              <a:buChar char="•"/>
            </a:pPr>
            <a:r>
              <a:rPr lang="en-US" b="1" spc="-50" dirty="0">
                <a:solidFill>
                  <a:schemeClr val="accent1"/>
                </a:solidFill>
                <a:ea typeface="+mj-ea"/>
                <a:cs typeface="+mj-cs"/>
              </a:rPr>
              <a:t>High levels of fuel </a:t>
            </a:r>
            <a:r>
              <a:rPr lang="en-US" b="1" spc="-50" dirty="0" smtClean="0">
                <a:solidFill>
                  <a:schemeClr val="accent1"/>
                </a:solidFill>
                <a:ea typeface="+mj-ea"/>
                <a:cs typeface="+mj-cs"/>
              </a:rPr>
              <a:t>poverty</a:t>
            </a:r>
            <a:r>
              <a:rPr lang="en-US" spc="-50" dirty="0">
                <a:solidFill>
                  <a:schemeClr val="accent1"/>
                </a:solidFill>
                <a:ea typeface="+mj-ea"/>
                <a:cs typeface="+mj-cs"/>
              </a:rPr>
              <a:t/>
            </a:r>
            <a:br>
              <a:rPr lang="en-US" spc="-50" dirty="0">
                <a:solidFill>
                  <a:schemeClr val="accent1"/>
                </a:solidFill>
                <a:ea typeface="+mj-ea"/>
                <a:cs typeface="+mj-cs"/>
              </a:rPr>
            </a:br>
            <a:r>
              <a:rPr lang="en-US" spc="-50" dirty="0" smtClean="0">
                <a:solidFill>
                  <a:schemeClr val="accent1"/>
                </a:solidFill>
                <a:ea typeface="+mj-ea"/>
                <a:cs typeface="+mj-cs"/>
              </a:rPr>
              <a:t>(Average levels of 52% in Highland region)</a:t>
            </a:r>
          </a:p>
          <a:p>
            <a:pPr marL="342900" indent="-342900" defTabSz="457200">
              <a:lnSpc>
                <a:spcPct val="150000"/>
              </a:lnSpc>
              <a:spcBef>
                <a:spcPct val="0"/>
              </a:spcBef>
              <a:spcAft>
                <a:spcPts val="125"/>
              </a:spcAft>
              <a:buFont typeface="Arial" panose="020B0604020202020204" pitchFamily="34" charset="0"/>
              <a:buChar char="•"/>
            </a:pPr>
            <a:r>
              <a:rPr lang="en-US" b="1" spc="-50" dirty="0" smtClean="0">
                <a:solidFill>
                  <a:schemeClr val="accent1"/>
                </a:solidFill>
                <a:ea typeface="+mj-ea"/>
                <a:cs typeface="+mj-cs"/>
              </a:rPr>
              <a:t>Inefficient </a:t>
            </a:r>
            <a:r>
              <a:rPr lang="en-US" b="1" spc="-50" dirty="0">
                <a:solidFill>
                  <a:schemeClr val="accent1"/>
                </a:solidFill>
                <a:ea typeface="+mj-ea"/>
                <a:cs typeface="+mj-cs"/>
              </a:rPr>
              <a:t>energy consuming </a:t>
            </a:r>
            <a:r>
              <a:rPr lang="en-US" b="1" spc="-50" dirty="0" smtClean="0">
                <a:solidFill>
                  <a:schemeClr val="accent1"/>
                </a:solidFill>
                <a:ea typeface="+mj-ea"/>
                <a:cs typeface="+mj-cs"/>
              </a:rPr>
              <a:t>housing</a:t>
            </a:r>
            <a:r>
              <a:rPr lang="en-US" spc="-50" dirty="0" smtClean="0">
                <a:solidFill>
                  <a:schemeClr val="accent1"/>
                </a:solidFill>
                <a:ea typeface="+mj-ea"/>
                <a:cs typeface="+mj-cs"/>
              </a:rPr>
              <a:t> </a:t>
            </a:r>
            <a:br>
              <a:rPr lang="en-US" spc="-50" dirty="0" smtClean="0">
                <a:solidFill>
                  <a:schemeClr val="accent1"/>
                </a:solidFill>
                <a:ea typeface="+mj-ea"/>
                <a:cs typeface="+mj-cs"/>
              </a:rPr>
            </a:br>
            <a:r>
              <a:rPr lang="en-US" spc="-50" dirty="0" smtClean="0">
                <a:solidFill>
                  <a:schemeClr val="accent1"/>
                </a:solidFill>
                <a:ea typeface="+mj-ea"/>
                <a:cs typeface="+mj-cs"/>
              </a:rPr>
              <a:t>(76% of homes in Drumnadrochit rated at lowest energy efficiency)</a:t>
            </a:r>
            <a:endParaRPr lang="en-US" spc="-50" dirty="0">
              <a:solidFill>
                <a:schemeClr val="accent1"/>
              </a:solidFill>
              <a:ea typeface="+mj-ea"/>
              <a:cs typeface="+mj-cs"/>
            </a:endParaRPr>
          </a:p>
          <a:p>
            <a:pPr marL="342900" indent="-342900" defTabSz="457200">
              <a:lnSpc>
                <a:spcPct val="150000"/>
              </a:lnSpc>
              <a:spcBef>
                <a:spcPct val="0"/>
              </a:spcBef>
              <a:spcAft>
                <a:spcPts val="125"/>
              </a:spcAft>
              <a:buFont typeface="Arial" panose="020B0604020202020204" pitchFamily="34" charset="0"/>
              <a:buChar char="•"/>
            </a:pPr>
            <a:r>
              <a:rPr lang="en-US" b="1" spc="-50" dirty="0" smtClean="0">
                <a:solidFill>
                  <a:schemeClr val="accent1"/>
                </a:solidFill>
                <a:ea typeface="+mj-ea"/>
                <a:cs typeface="+mj-cs"/>
              </a:rPr>
              <a:t>Expensive fuel for heating</a:t>
            </a:r>
            <a:r>
              <a:rPr lang="en-US" spc="-50" dirty="0" smtClean="0">
                <a:solidFill>
                  <a:schemeClr val="accent1"/>
                </a:solidFill>
                <a:ea typeface="+mj-ea"/>
                <a:cs typeface="+mj-cs"/>
              </a:rPr>
              <a:t> </a:t>
            </a:r>
            <a:br>
              <a:rPr lang="en-US" spc="-50" dirty="0" smtClean="0">
                <a:solidFill>
                  <a:schemeClr val="accent1"/>
                </a:solidFill>
                <a:ea typeface="+mj-ea"/>
                <a:cs typeface="+mj-cs"/>
              </a:rPr>
            </a:br>
            <a:r>
              <a:rPr lang="en-US" spc="-50" dirty="0" smtClean="0">
                <a:solidFill>
                  <a:schemeClr val="accent1"/>
                </a:solidFill>
                <a:ea typeface="+mj-ea"/>
                <a:cs typeface="+mj-cs"/>
              </a:rPr>
              <a:t>(46</a:t>
            </a:r>
            <a:r>
              <a:rPr lang="en-US" spc="-50" dirty="0">
                <a:solidFill>
                  <a:schemeClr val="accent1"/>
                </a:solidFill>
                <a:ea typeface="+mj-ea"/>
                <a:cs typeface="+mj-cs"/>
              </a:rPr>
              <a:t>% of </a:t>
            </a:r>
            <a:r>
              <a:rPr lang="en-US" spc="-50" dirty="0" smtClean="0">
                <a:solidFill>
                  <a:schemeClr val="accent1"/>
                </a:solidFill>
                <a:ea typeface="+mj-ea"/>
                <a:cs typeface="+mj-cs"/>
              </a:rPr>
              <a:t>homes </a:t>
            </a:r>
            <a:r>
              <a:rPr lang="en-US" spc="-50" dirty="0">
                <a:solidFill>
                  <a:schemeClr val="accent1"/>
                </a:solidFill>
                <a:ea typeface="+mj-ea"/>
                <a:cs typeface="+mj-cs"/>
              </a:rPr>
              <a:t>use </a:t>
            </a:r>
            <a:r>
              <a:rPr lang="en-US" spc="-50" dirty="0" smtClean="0">
                <a:solidFill>
                  <a:schemeClr val="accent1"/>
                </a:solidFill>
                <a:ea typeface="+mj-ea"/>
                <a:cs typeface="+mj-cs"/>
              </a:rPr>
              <a:t>electricity; </a:t>
            </a:r>
            <a:r>
              <a:rPr lang="en-US" spc="-50" dirty="0">
                <a:solidFill>
                  <a:schemeClr val="accent1"/>
                </a:solidFill>
                <a:ea typeface="+mj-ea"/>
                <a:cs typeface="+mj-cs"/>
              </a:rPr>
              <a:t>33% use heating </a:t>
            </a:r>
            <a:r>
              <a:rPr lang="en-US" spc="-50" dirty="0" smtClean="0">
                <a:solidFill>
                  <a:schemeClr val="accent1"/>
                </a:solidFill>
                <a:ea typeface="+mj-ea"/>
                <a:cs typeface="+mj-cs"/>
              </a:rPr>
              <a:t>oil)</a:t>
            </a:r>
            <a:endParaRPr lang="en-US" spc="-50" dirty="0">
              <a:solidFill>
                <a:schemeClr val="accent1"/>
              </a:solidFill>
              <a:ea typeface="+mj-ea"/>
              <a:cs typeface="+mj-cs"/>
            </a:endParaRPr>
          </a:p>
          <a:p>
            <a:pPr marL="342900" indent="-342900" defTabSz="457200">
              <a:lnSpc>
                <a:spcPct val="150000"/>
              </a:lnSpc>
              <a:spcBef>
                <a:spcPct val="0"/>
              </a:spcBef>
              <a:spcAft>
                <a:spcPts val="125"/>
              </a:spcAft>
              <a:buFont typeface="Arial" panose="020B0604020202020204" pitchFamily="34" charset="0"/>
              <a:buChar char="•"/>
            </a:pPr>
            <a:r>
              <a:rPr lang="en-US" b="1" spc="-50" dirty="0" smtClean="0">
                <a:solidFill>
                  <a:schemeClr val="accent1"/>
                </a:solidFill>
                <a:ea typeface="+mj-ea"/>
                <a:cs typeface="+mj-cs"/>
              </a:rPr>
              <a:t>Grid </a:t>
            </a:r>
            <a:r>
              <a:rPr lang="en-US" b="1" spc="-50" dirty="0">
                <a:solidFill>
                  <a:schemeClr val="accent1"/>
                </a:solidFill>
                <a:ea typeface="+mj-ea"/>
                <a:cs typeface="+mj-cs"/>
              </a:rPr>
              <a:t>constraint for larger local generation </a:t>
            </a:r>
            <a:r>
              <a:rPr lang="en-US" b="1" spc="-50" dirty="0" smtClean="0">
                <a:solidFill>
                  <a:schemeClr val="accent1"/>
                </a:solidFill>
                <a:ea typeface="+mj-ea"/>
                <a:cs typeface="+mj-cs"/>
              </a:rPr>
              <a:t>assets</a:t>
            </a:r>
            <a:br>
              <a:rPr lang="en-US" b="1" spc="-50" dirty="0" smtClean="0">
                <a:solidFill>
                  <a:schemeClr val="accent1"/>
                </a:solidFill>
                <a:ea typeface="+mj-ea"/>
                <a:cs typeface="+mj-cs"/>
              </a:rPr>
            </a:br>
            <a:r>
              <a:rPr lang="en-US" spc="-50" dirty="0" smtClean="0">
                <a:solidFill>
                  <a:schemeClr val="accent1"/>
                </a:solidFill>
                <a:ea typeface="+mj-ea"/>
                <a:cs typeface="+mj-cs"/>
              </a:rPr>
              <a:t> (limits </a:t>
            </a:r>
            <a:r>
              <a:rPr lang="en-US" spc="-50" dirty="0">
                <a:solidFill>
                  <a:schemeClr val="accent1"/>
                </a:solidFill>
                <a:ea typeface="+mj-ea"/>
                <a:cs typeface="+mj-cs"/>
              </a:rPr>
              <a:t>the size of local </a:t>
            </a:r>
            <a:r>
              <a:rPr lang="en-US" spc="-50" dirty="0" smtClean="0">
                <a:solidFill>
                  <a:schemeClr val="accent1"/>
                </a:solidFill>
                <a:ea typeface="+mj-ea"/>
                <a:cs typeface="+mj-cs"/>
              </a:rPr>
              <a:t>generation that </a:t>
            </a:r>
            <a:r>
              <a:rPr lang="en-US" spc="-50" dirty="0">
                <a:solidFill>
                  <a:schemeClr val="accent1"/>
                </a:solidFill>
                <a:ea typeface="+mj-ea"/>
                <a:cs typeface="+mj-cs"/>
              </a:rPr>
              <a:t>can be connected to the local </a:t>
            </a:r>
            <a:r>
              <a:rPr lang="en-US" spc="-50" dirty="0" smtClean="0">
                <a:solidFill>
                  <a:schemeClr val="accent1"/>
                </a:solidFill>
                <a:ea typeface="+mj-ea"/>
                <a:cs typeface="+mj-cs"/>
              </a:rPr>
              <a:t>grid)</a:t>
            </a:r>
            <a:endParaRPr lang="en-US" spc="-50" dirty="0">
              <a:solidFill>
                <a:schemeClr val="accent1"/>
              </a:solidFill>
              <a:ea typeface="+mj-ea"/>
              <a:cs typeface="+mj-cs"/>
            </a:endParaRPr>
          </a:p>
          <a:p>
            <a:pPr marL="342900" indent="-342900" defTabSz="457200">
              <a:lnSpc>
                <a:spcPct val="150000"/>
              </a:lnSpc>
              <a:spcBef>
                <a:spcPct val="0"/>
              </a:spcBef>
              <a:spcAft>
                <a:spcPts val="125"/>
              </a:spcAft>
              <a:buFont typeface="Arial" panose="020B0604020202020204" pitchFamily="34" charset="0"/>
              <a:buChar char="•"/>
            </a:pPr>
            <a:r>
              <a:rPr lang="en-US" b="1" spc="-50" dirty="0">
                <a:solidFill>
                  <a:schemeClr val="accent1"/>
                </a:solidFill>
                <a:ea typeface="+mj-ea"/>
                <a:cs typeface="+mj-cs"/>
              </a:rPr>
              <a:t>High vehicle </a:t>
            </a:r>
            <a:r>
              <a:rPr lang="en-US" b="1" spc="-50" dirty="0" smtClean="0">
                <a:solidFill>
                  <a:schemeClr val="accent1"/>
                </a:solidFill>
                <a:ea typeface="+mj-ea"/>
                <a:cs typeface="+mj-cs"/>
              </a:rPr>
              <a:t>ownership</a:t>
            </a:r>
            <a:r>
              <a:rPr lang="en-US" spc="-50" dirty="0" smtClean="0">
                <a:solidFill>
                  <a:schemeClr val="accent1"/>
                </a:solidFill>
                <a:ea typeface="+mj-ea"/>
                <a:cs typeface="+mj-cs"/>
              </a:rPr>
              <a:t> </a:t>
            </a:r>
          </a:p>
          <a:p>
            <a:pPr lvl="1" defTabSz="457200">
              <a:lnSpc>
                <a:spcPct val="150000"/>
              </a:lnSpc>
              <a:spcBef>
                <a:spcPct val="0"/>
              </a:spcBef>
              <a:spcAft>
                <a:spcPts val="125"/>
              </a:spcAft>
            </a:pPr>
            <a:r>
              <a:rPr lang="en-US" spc="-50" dirty="0">
                <a:solidFill>
                  <a:schemeClr val="accent1"/>
                </a:solidFill>
                <a:ea typeface="+mj-ea"/>
                <a:cs typeface="+mj-cs"/>
              </a:rPr>
              <a:t>(</a:t>
            </a:r>
            <a:r>
              <a:rPr lang="en-US" spc="-50" dirty="0" smtClean="0">
                <a:solidFill>
                  <a:schemeClr val="accent1"/>
                </a:solidFill>
                <a:ea typeface="+mj-ea"/>
                <a:cs typeface="+mj-cs"/>
              </a:rPr>
              <a:t>Current </a:t>
            </a:r>
            <a:r>
              <a:rPr lang="en-US" spc="-50" dirty="0">
                <a:solidFill>
                  <a:schemeClr val="accent1"/>
                </a:solidFill>
                <a:ea typeface="+mj-ea"/>
                <a:cs typeface="+mj-cs"/>
              </a:rPr>
              <a:t>bus services are restrictive in supporting </a:t>
            </a:r>
            <a:r>
              <a:rPr lang="en-US" spc="-50" dirty="0" smtClean="0">
                <a:solidFill>
                  <a:schemeClr val="accent1"/>
                </a:solidFill>
                <a:ea typeface="+mj-ea"/>
                <a:cs typeface="+mj-cs"/>
              </a:rPr>
              <a:t>commuters)</a:t>
            </a:r>
            <a:endParaRPr lang="en-US" spc="-50" dirty="0">
              <a:solidFill>
                <a:schemeClr val="accent1"/>
              </a:solidFill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713685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61950" y="322059"/>
            <a:ext cx="5152572" cy="778281"/>
          </a:xfrm>
        </p:spPr>
        <p:txBody>
          <a:bodyPr/>
          <a:lstStyle/>
          <a:p>
            <a:r>
              <a:rPr lang="en-GB" dirty="0" smtClean="0"/>
              <a:t>What actions are proposed?</a:t>
            </a:r>
            <a:endParaRPr lang="en-GB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9631866"/>
              </p:ext>
            </p:extLst>
          </p:nvPr>
        </p:nvGraphicFramePr>
        <p:xfrm>
          <a:off x="599607" y="1340768"/>
          <a:ext cx="7716808" cy="4292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66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102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71488">
                <a:tc>
                  <a:txBody>
                    <a:bodyPr/>
                    <a:lstStyle/>
                    <a:p>
                      <a:pPr marL="0" algn="l" defTabSz="4572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Energy</a:t>
                      </a:r>
                      <a:r>
                        <a:rPr lang="en-US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efficiency</a:t>
                      </a:r>
                      <a:endParaRPr lang="en-US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38A2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 for tariff switching (cheaper energy deals)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Support, advice and funding for fabric and heating upgrades</a:t>
                      </a:r>
                      <a:endParaRPr lang="en-GB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7E8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49056">
                <a:tc>
                  <a:txBody>
                    <a:bodyPr/>
                    <a:lstStyle/>
                    <a:p>
                      <a:pPr marL="0" algn="l" defTabSz="4572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Local energy generation</a:t>
                      </a:r>
                      <a:endParaRPr lang="en-GB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38A2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en-GB" sz="1600" dirty="0" smtClean="0"/>
                        <a:t>More local use of</a:t>
                      </a:r>
                      <a:r>
                        <a:rPr lang="en-GB" sz="1600" baseline="0" dirty="0" smtClean="0"/>
                        <a:t> solar electricity (on roofs or the ground)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GB" sz="1600" dirty="0" smtClean="0"/>
                        <a:t>More</a:t>
                      </a:r>
                      <a:r>
                        <a:rPr lang="en-GB" sz="1600" baseline="0" dirty="0" smtClean="0"/>
                        <a:t> local hydro power for electricity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GB" sz="1600" baseline="0" dirty="0" smtClean="0"/>
                        <a:t>Change how heat is supplied (e.g. wastewater / heat pumps)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49056">
                <a:tc>
                  <a:txBody>
                    <a:bodyPr/>
                    <a:lstStyle/>
                    <a:p>
                      <a:pPr marL="0" algn="l" defTabSz="4572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Transport</a:t>
                      </a:r>
                      <a:endParaRPr lang="en-GB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38A2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en-GB" sz="1600" dirty="0" smtClean="0"/>
                        <a:t>Support increased use of low/zero</a:t>
                      </a:r>
                      <a:r>
                        <a:rPr lang="en-GB" sz="1600" baseline="0" dirty="0" smtClean="0"/>
                        <a:t> emission vehicles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600" baseline="0" dirty="0" smtClean="0"/>
                        <a:t>Improve </a:t>
                      </a:r>
                      <a:r>
                        <a:rPr lang="en-GB" sz="1600" b="0" baseline="0" dirty="0" smtClean="0">
                          <a:solidFill>
                            <a:schemeClr val="tx1"/>
                          </a:solidFill>
                        </a:rPr>
                        <a:t>r</a:t>
                      </a:r>
                      <a:r>
                        <a:rPr lang="en-GB" sz="1600" b="0" dirty="0" smtClean="0">
                          <a:solidFill>
                            <a:schemeClr val="tx1"/>
                          </a:solidFill>
                        </a:rPr>
                        <a:t>eal time transport information in the village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GB" sz="1600" dirty="0" smtClean="0"/>
                        <a:t>Develop a shuttle bus and/or</a:t>
                      </a:r>
                      <a:r>
                        <a:rPr lang="en-GB" sz="1600" baseline="0" dirty="0" smtClean="0"/>
                        <a:t> electric car club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847">
                <a:tc>
                  <a:txBody>
                    <a:bodyPr/>
                    <a:lstStyle/>
                    <a:p>
                      <a:pPr marL="0" algn="l" defTabSz="4572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Other</a:t>
                      </a:r>
                      <a:endParaRPr lang="en-US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38A2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600" b="0" dirty="0" smtClean="0">
                          <a:solidFill>
                            <a:schemeClr val="tx1"/>
                          </a:solidFill>
                        </a:rPr>
                        <a:t>Smart Grid Development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600" b="0" dirty="0" smtClean="0">
                          <a:solidFill>
                            <a:schemeClr val="tx1"/>
                          </a:solidFill>
                        </a:rPr>
                        <a:t>Enable better matching of local energy generation and demand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2647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61950" y="322059"/>
            <a:ext cx="5152572" cy="778281"/>
          </a:xfrm>
        </p:spPr>
        <p:txBody>
          <a:bodyPr/>
          <a:lstStyle/>
          <a:p>
            <a:r>
              <a:rPr lang="en-GB" dirty="0" smtClean="0"/>
              <a:t>Where can I find out more?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363726" y="1412776"/>
            <a:ext cx="5259773" cy="9361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 defTabSz="457200">
              <a:lnSpc>
                <a:spcPct val="150000"/>
              </a:lnSpc>
              <a:spcBef>
                <a:spcPct val="0"/>
              </a:spcBef>
              <a:spcAft>
                <a:spcPts val="125"/>
              </a:spcAft>
              <a:buFont typeface="Arial" panose="020B0604020202020204" pitchFamily="34" charset="0"/>
              <a:buChar char="•"/>
            </a:pPr>
            <a: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  <a:t>The full report is available via </a:t>
            </a:r>
            <a:r>
              <a:rPr lang="en-GB" spc="-50" dirty="0" smtClean="0">
                <a:solidFill>
                  <a:schemeClr val="accent1"/>
                </a:solidFill>
                <a:ea typeface="+mj-ea"/>
                <a:cs typeface="+mj-cs"/>
                <a:hlinkClick r:id="rId2"/>
              </a:rPr>
              <a:t>info@soirbheas.org</a:t>
            </a:r>
            <a:endParaRPr lang="en-GB" spc="-50" dirty="0" smtClean="0">
              <a:solidFill>
                <a:schemeClr val="accent1"/>
              </a:solidFill>
              <a:ea typeface="+mj-ea"/>
              <a:cs typeface="+mj-cs"/>
            </a:endParaRPr>
          </a:p>
          <a:p>
            <a:pPr marL="342900" indent="-342900" defTabSz="457200">
              <a:lnSpc>
                <a:spcPct val="150000"/>
              </a:lnSpc>
              <a:spcBef>
                <a:spcPct val="0"/>
              </a:spcBef>
              <a:spcAft>
                <a:spcPts val="125"/>
              </a:spcAft>
              <a:buFont typeface="Arial" panose="020B0604020202020204" pitchFamily="34" charset="0"/>
              <a:buChar char="•"/>
            </a:pPr>
            <a: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  <a:t>A shorter, summary document is also available</a:t>
            </a:r>
            <a:endParaRPr lang="en-GB" spc="-50" dirty="0">
              <a:solidFill>
                <a:schemeClr val="accent1"/>
              </a:solidFill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661747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Theme - partner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2586926-355f-4e83-b151-9d24a1c704ad"/>
    <TaxKeywordTaxHTField xmlns="02586926-355f-4e83-b151-9d24a1c704ad">
      <Terms xmlns="http://schemas.microsoft.com/office/infopath/2007/PartnerControls"/>
    </TaxKeywordTaxHTField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18C99BB3FB19A4AA3FDE5330858E44E" ma:contentTypeVersion="" ma:contentTypeDescription="Create a new document." ma:contentTypeScope="" ma:versionID="3918aa17db8568b37bdf1c113d77bf77">
  <xsd:schema xmlns:xsd="http://www.w3.org/2001/XMLSchema" xmlns:xs="http://www.w3.org/2001/XMLSchema" xmlns:p="http://schemas.microsoft.com/office/2006/metadata/properties" xmlns:ns2="02586926-355f-4e83-b151-9d24a1c704ad" xmlns:ns3="f2c924e2-7fc1-4d70-a6e5-114da4462c16" xmlns:ns4="fa73f158-c24c-498f-ba81-012acab6e511" targetNamespace="http://schemas.microsoft.com/office/2006/metadata/properties" ma:root="true" ma:fieldsID="6f449c843b5f1fed7ac71a6876596ccc" ns2:_="" ns3:_="" ns4:_="">
    <xsd:import namespace="02586926-355f-4e83-b151-9d24a1c704ad"/>
    <xsd:import namespace="f2c924e2-7fc1-4d70-a6e5-114da4462c16"/>
    <xsd:import namespace="fa73f158-c24c-498f-ba81-012acab6e511"/>
    <xsd:element name="properties">
      <xsd:complexType>
        <xsd:sequence>
          <xsd:element name="documentManagement">
            <xsd:complexType>
              <xsd:all>
                <xsd:element ref="ns2:TaxKeywordTaxHTField" minOccurs="0"/>
                <xsd:element ref="ns2:TaxCatchAll" minOccurs="0"/>
                <xsd:element ref="ns3:SharedWithUsers" minOccurs="0"/>
                <xsd:element ref="ns3:SharingHintHash" minOccurs="0"/>
                <xsd:element ref="ns3:SharedWithDetails" minOccurs="0"/>
                <xsd:element ref="ns3:LastSharedByUser" minOccurs="0"/>
                <xsd:element ref="ns3:LastSharedByTime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4:MediaServiceLocation" minOccurs="0"/>
                <xsd:element ref="ns4:MediaServiceOCR" minOccurs="0"/>
                <xsd:element ref="ns4:MediaServiceEventHashCode" minOccurs="0"/>
                <xsd:element ref="ns4:MediaServiceGenerationTim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586926-355f-4e83-b151-9d24a1c704ad" elementFormDefault="qualified">
    <xsd:import namespace="http://schemas.microsoft.com/office/2006/documentManagement/types"/>
    <xsd:import namespace="http://schemas.microsoft.com/office/infopath/2007/PartnerControls"/>
    <xsd:element name="TaxKeywordTaxHTField" ma:index="9" nillable="true" ma:taxonomy="true" ma:internalName="TaxKeywordTaxHTField" ma:taxonomyFieldName="TaxKeyword" ma:displayName="Enterprise Keywords" ma:fieldId="{23f27201-bee3-471e-b2e7-b64fd8b7ca38}" ma:taxonomyMulti="true" ma:sspId="31b33426-b670-4d47-8354-2924737a9fef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10" nillable="true" ma:displayName="Taxonomy Catch All Column" ma:hidden="true" ma:list="{DFBE2E67-F8F0-4261-8319-DE291136969C}" ma:internalName="TaxCatchAll" ma:showField="CatchAllData" ma:web="{f2c924e2-7fc1-4d70-a6e5-114da4462c16}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c924e2-7fc1-4d70-a6e5-114da4462c16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12" nillable="true" ma:displayName="Sharing Hint Hash" ma:internalName="SharingHintHash" ma:readOnly="true">
      <xsd:simpleType>
        <xsd:restriction base="dms:Text"/>
      </xsd:simpleType>
    </xsd:element>
    <xsd:element name="SharedWithDetails" ma:index="13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4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5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73f158-c24c-498f-ba81-012acab6e51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6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7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8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9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Location" ma:index="20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2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23" nillable="true" ma:displayName="MediaServiceGenerationTime" ma:hidden="true" ma:internalName="MediaServiceGenerationTim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B457FAD-AE8F-4B11-93BF-CF2563E43F79}">
  <ds:schemaRefs>
    <ds:schemaRef ds:uri="http://www.w3.org/XML/1998/namespace"/>
    <ds:schemaRef ds:uri="http://purl.org/dc/dcmitype/"/>
    <ds:schemaRef ds:uri="http://schemas.microsoft.com/office/2006/documentManagement/types"/>
    <ds:schemaRef ds:uri="http://purl.org/dc/terms/"/>
    <ds:schemaRef ds:uri="http://schemas.microsoft.com/office/2006/metadata/properties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2f0bc2ec-8f94-4011-aad1-dae814e1ad52"/>
  </ds:schemaRefs>
</ds:datastoreItem>
</file>

<file path=customXml/itemProps2.xml><?xml version="1.0" encoding="utf-8"?>
<ds:datastoreItem xmlns:ds="http://schemas.openxmlformats.org/officeDocument/2006/customXml" ds:itemID="{1C0C39DE-D374-4439-8540-5311A0EEF86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493B57F-F436-46F4-A6FA-0A27C4F515A6}"/>
</file>

<file path=docProps/app.xml><?xml version="1.0" encoding="utf-8"?>
<Properties xmlns="http://schemas.openxmlformats.org/officeDocument/2006/extended-properties" xmlns:vt="http://schemas.openxmlformats.org/officeDocument/2006/docPropsVTypes">
  <TotalTime>34754</TotalTime>
  <Words>292</Words>
  <Application>Microsoft Office PowerPoint</Application>
  <PresentationFormat>On-screen Show (4:3)</PresentationFormat>
  <Paragraphs>85</Paragraphs>
  <Slides>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2_Office Theme - partners</vt:lpstr>
      <vt:lpstr>PowerPoint Presentation</vt:lpstr>
      <vt:lpstr>What is a Local Energy Plan?</vt:lpstr>
      <vt:lpstr>How was it developed?</vt:lpstr>
      <vt:lpstr>What did the community say?</vt:lpstr>
      <vt:lpstr>Energy use in Drumnadrochit</vt:lpstr>
      <vt:lpstr>PowerPoint Presentation</vt:lpstr>
      <vt:lpstr>What actions are proposed?</vt:lpstr>
      <vt:lpstr>Where can I find out more?</vt:lpstr>
    </vt:vector>
  </TitlesOfParts>
  <Company>Energy Saving Trust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Overview of current support available from Local Energy Scotland and developments in progress</dc:title>
  <dc:creator>Ross Jones</dc:creator>
  <cp:lastModifiedBy>Ross Jones</cp:lastModifiedBy>
  <cp:revision>438</cp:revision>
  <cp:lastPrinted>2017-12-06T17:50:03Z</cp:lastPrinted>
  <dcterms:created xsi:type="dcterms:W3CDTF">2014-06-30T14:04:11Z</dcterms:created>
  <dcterms:modified xsi:type="dcterms:W3CDTF">2018-07-10T13:11:20Z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0x010100A18C99BB3FB19A4AA3FDE5330858E44E</vt:lpwstr>
  </property>
  <property fmtid="{D5CDD505-2E9C-101B-9397-08002B2CF9AE}" pid="3" name="TaxKeyword">
    <vt:lpwstr/>
  </property>
</Properties>
</file>