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454" r:id="rId5"/>
    <p:sldId id="452" r:id="rId6"/>
    <p:sldId id="451" r:id="rId7"/>
    <p:sldId id="449" r:id="rId8"/>
    <p:sldId id="448" r:id="rId9"/>
    <p:sldId id="443" r:id="rId10"/>
    <p:sldId id="444" r:id="rId11"/>
    <p:sldId id="445" r:id="rId12"/>
  </p:sldIdLst>
  <p:sldSz cx="9144000" cy="6858000" type="screen4x3"/>
  <p:notesSz cx="9872663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B54A"/>
    <a:srgbClr val="FFFFFF"/>
    <a:srgbClr val="C763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77" autoAdjust="0"/>
    <p:restoredTop sz="79396" autoAdjust="0"/>
  </p:normalViewPr>
  <p:slideViewPr>
    <p:cSldViewPr>
      <p:cViewPr>
        <p:scale>
          <a:sx n="100" d="100"/>
          <a:sy n="100" d="100"/>
        </p:scale>
        <p:origin x="492" y="-12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-1356" y="-96"/>
      </p:cViewPr>
      <p:guideLst>
        <p:guide orient="horz" pos="2141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40032_LocalEnergyPlan\Data\Barra\40032_BarraDataCatalogu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Estimated</a:t>
            </a:r>
            <a:r>
              <a:rPr lang="en-GB" baseline="0"/>
              <a:t> t</a:t>
            </a:r>
            <a:r>
              <a:rPr lang="en-GB"/>
              <a:t>otal</a:t>
            </a:r>
            <a:r>
              <a:rPr lang="en-GB" baseline="0"/>
              <a:t> energy use</a:t>
            </a:r>
            <a:endParaRPr lang="en-GB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669B-4BFA-A3AD-ADC39D632E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669B-4BFA-A3AD-ADC39D632E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669B-4BFA-A3AD-ADC39D632E3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669B-4BFA-A3AD-ADC39D632E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DataSummary!$C$52:$C$54</c:f>
              <c:strCache>
                <c:ptCount val="3"/>
                <c:pt idx="0">
                  <c:v>Electricity</c:v>
                </c:pt>
                <c:pt idx="1">
                  <c:v>Heating Fuel</c:v>
                </c:pt>
                <c:pt idx="2">
                  <c:v>Transport</c:v>
                </c:pt>
              </c:strCache>
            </c:strRef>
          </c:cat>
          <c:val>
            <c:numRef>
              <c:f>DataSummary!$D$52:$D$54</c:f>
              <c:numCache>
                <c:formatCode>#,##0.0</c:formatCode>
                <c:ptCount val="3"/>
                <c:pt idx="0">
                  <c:v>15.763143083981769</c:v>
                </c:pt>
                <c:pt idx="1">
                  <c:v>12.112826441656161</c:v>
                </c:pt>
                <c:pt idx="2" formatCode="#,##0.00">
                  <c:v>15.515459454275414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9B-4BFA-A3AD-ADC39D632E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3481CF-D258-480B-BE7B-2B683DFB97F1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870DF7E-E5CA-4D24-9727-90B5863742DA}">
      <dgm:prSet phldrT="[Text]"/>
      <dgm:spPr/>
      <dgm:t>
        <a:bodyPr/>
        <a:lstStyle/>
        <a:p>
          <a:r>
            <a:rPr lang="en-GB" dirty="0" smtClean="0"/>
            <a:t>Energy in the home</a:t>
          </a:r>
          <a:endParaRPr lang="en-GB" dirty="0"/>
        </a:p>
      </dgm:t>
    </dgm:pt>
    <dgm:pt modelId="{1DED1325-DE4F-45F5-A467-9225DB5383BE}" type="parTrans" cxnId="{7137CA46-B99B-4EC5-955B-413D9E291DB6}">
      <dgm:prSet/>
      <dgm:spPr/>
      <dgm:t>
        <a:bodyPr/>
        <a:lstStyle/>
        <a:p>
          <a:endParaRPr lang="en-GB"/>
        </a:p>
      </dgm:t>
    </dgm:pt>
    <dgm:pt modelId="{694288A4-5A4B-49E5-880E-8754338ADBA1}" type="sibTrans" cxnId="{7137CA46-B99B-4EC5-955B-413D9E291DB6}">
      <dgm:prSet/>
      <dgm:spPr/>
      <dgm:t>
        <a:bodyPr/>
        <a:lstStyle/>
        <a:p>
          <a:endParaRPr lang="en-GB"/>
        </a:p>
      </dgm:t>
    </dgm:pt>
    <dgm:pt modelId="{E90AFA36-A5BB-4C55-84CE-8CEF0F919B88}">
      <dgm:prSet phldrT="[Text]"/>
      <dgm:spPr/>
      <dgm:t>
        <a:bodyPr/>
        <a:lstStyle/>
        <a:p>
          <a:r>
            <a:rPr lang="en-GB" dirty="0" smtClean="0"/>
            <a:t>lower energy tariffs</a:t>
          </a:r>
          <a:endParaRPr lang="en-GB" dirty="0"/>
        </a:p>
      </dgm:t>
    </dgm:pt>
    <dgm:pt modelId="{BB7B96E0-BD8D-4A08-B8E2-E208C59A83DF}" type="parTrans" cxnId="{BA13561F-E761-4B5A-947F-755B97A7608A}">
      <dgm:prSet/>
      <dgm:spPr/>
      <dgm:t>
        <a:bodyPr/>
        <a:lstStyle/>
        <a:p>
          <a:endParaRPr lang="en-GB"/>
        </a:p>
      </dgm:t>
    </dgm:pt>
    <dgm:pt modelId="{5D4B76DD-C9E2-4E54-8599-2585F13E0829}" type="sibTrans" cxnId="{BA13561F-E761-4B5A-947F-755B97A7608A}">
      <dgm:prSet/>
      <dgm:spPr/>
      <dgm:t>
        <a:bodyPr/>
        <a:lstStyle/>
        <a:p>
          <a:endParaRPr lang="en-GB"/>
        </a:p>
      </dgm:t>
    </dgm:pt>
    <dgm:pt modelId="{3E6DD7BE-6622-43F9-8F12-ADFEBCB73EC4}">
      <dgm:prSet phldrT="[Text]"/>
      <dgm:spPr/>
      <dgm:t>
        <a:bodyPr/>
        <a:lstStyle/>
        <a:p>
          <a:r>
            <a:rPr lang="en-GB" dirty="0" smtClean="0"/>
            <a:t>Transport</a:t>
          </a:r>
          <a:endParaRPr lang="en-GB" dirty="0"/>
        </a:p>
      </dgm:t>
    </dgm:pt>
    <dgm:pt modelId="{71462799-062B-419D-A92A-7C6B0CCE0915}" type="parTrans" cxnId="{57D7F7EB-5CA3-467B-9D6D-A847374D6780}">
      <dgm:prSet/>
      <dgm:spPr/>
      <dgm:t>
        <a:bodyPr/>
        <a:lstStyle/>
        <a:p>
          <a:endParaRPr lang="en-GB"/>
        </a:p>
      </dgm:t>
    </dgm:pt>
    <dgm:pt modelId="{38CD60DD-E812-4194-9779-49EDAECCBE85}" type="sibTrans" cxnId="{57D7F7EB-5CA3-467B-9D6D-A847374D6780}">
      <dgm:prSet/>
      <dgm:spPr/>
      <dgm:t>
        <a:bodyPr/>
        <a:lstStyle/>
        <a:p>
          <a:endParaRPr lang="en-GB"/>
        </a:p>
      </dgm:t>
    </dgm:pt>
    <dgm:pt modelId="{A3C33E58-5066-4CD1-A0B7-C038B8CCF724}">
      <dgm:prSet phldrT="[Text]"/>
      <dgm:spPr/>
      <dgm:t>
        <a:bodyPr/>
        <a:lstStyle/>
        <a:p>
          <a:r>
            <a:rPr lang="en-GB" dirty="0" smtClean="0"/>
            <a:t>support for uptake of electric vehicles</a:t>
          </a:r>
          <a:endParaRPr lang="en-GB" dirty="0"/>
        </a:p>
      </dgm:t>
    </dgm:pt>
    <dgm:pt modelId="{80D0D073-E231-44E3-944A-AD3DA04FC1B5}" type="parTrans" cxnId="{43E9A07D-8123-4C4F-86F8-260F5A2346A2}">
      <dgm:prSet/>
      <dgm:spPr/>
      <dgm:t>
        <a:bodyPr/>
        <a:lstStyle/>
        <a:p>
          <a:endParaRPr lang="en-GB"/>
        </a:p>
      </dgm:t>
    </dgm:pt>
    <dgm:pt modelId="{3DCF9F44-3A9E-46B1-827C-E2589ED86A44}" type="sibTrans" cxnId="{43E9A07D-8123-4C4F-86F8-260F5A2346A2}">
      <dgm:prSet/>
      <dgm:spPr/>
      <dgm:t>
        <a:bodyPr/>
        <a:lstStyle/>
        <a:p>
          <a:endParaRPr lang="en-GB"/>
        </a:p>
      </dgm:t>
    </dgm:pt>
    <dgm:pt modelId="{9564D34D-8122-455A-A6FF-AFEBFEADD684}">
      <dgm:prSet phldrT="[Text]"/>
      <dgm:spPr/>
      <dgm:t>
        <a:bodyPr/>
        <a:lstStyle/>
        <a:p>
          <a:r>
            <a:rPr lang="en-GB" dirty="0" smtClean="0"/>
            <a:t>Community Scale Energy </a:t>
          </a:r>
          <a:endParaRPr lang="en-GB" dirty="0"/>
        </a:p>
      </dgm:t>
    </dgm:pt>
    <dgm:pt modelId="{2E085EA0-3ED2-4727-A563-EDD122C6560D}" type="parTrans" cxnId="{4DACAC69-6916-443E-80D0-EB28B442B78E}">
      <dgm:prSet/>
      <dgm:spPr/>
      <dgm:t>
        <a:bodyPr/>
        <a:lstStyle/>
        <a:p>
          <a:endParaRPr lang="en-GB"/>
        </a:p>
      </dgm:t>
    </dgm:pt>
    <dgm:pt modelId="{3B6A4245-5195-4BBB-A5BD-697BA8EF8A26}" type="sibTrans" cxnId="{4DACAC69-6916-443E-80D0-EB28B442B78E}">
      <dgm:prSet/>
      <dgm:spPr/>
      <dgm:t>
        <a:bodyPr/>
        <a:lstStyle/>
        <a:p>
          <a:endParaRPr lang="en-GB"/>
        </a:p>
      </dgm:t>
    </dgm:pt>
    <dgm:pt modelId="{AB91771C-87D5-4EEE-8545-FE499B560B60}">
      <dgm:prSet phldrT="[Text]"/>
      <dgm:spPr/>
      <dgm:t>
        <a:bodyPr/>
        <a:lstStyle/>
        <a:p>
          <a:r>
            <a:rPr lang="en-GB" dirty="0" smtClean="0"/>
            <a:t>renewable energy supplying homes and businesses</a:t>
          </a:r>
          <a:endParaRPr lang="en-GB" dirty="0"/>
        </a:p>
      </dgm:t>
    </dgm:pt>
    <dgm:pt modelId="{0C672B6F-380B-4AC1-B0B1-43E4E11ED9C8}" type="parTrans" cxnId="{CF93A9F4-0ADA-479B-96DC-63A68EBC4E7C}">
      <dgm:prSet/>
      <dgm:spPr/>
      <dgm:t>
        <a:bodyPr/>
        <a:lstStyle/>
        <a:p>
          <a:endParaRPr lang="en-GB"/>
        </a:p>
      </dgm:t>
    </dgm:pt>
    <dgm:pt modelId="{7966B9B1-3FBB-44B8-8FFD-867455D4BA2A}" type="sibTrans" cxnId="{CF93A9F4-0ADA-479B-96DC-63A68EBC4E7C}">
      <dgm:prSet/>
      <dgm:spPr/>
      <dgm:t>
        <a:bodyPr/>
        <a:lstStyle/>
        <a:p>
          <a:endParaRPr lang="en-GB"/>
        </a:p>
      </dgm:t>
    </dgm:pt>
    <dgm:pt modelId="{A15E0A9B-ACB7-42FE-A38D-3BEF72D9DA2B}">
      <dgm:prSet/>
      <dgm:spPr/>
      <dgm:t>
        <a:bodyPr/>
        <a:lstStyle/>
        <a:p>
          <a:r>
            <a:rPr lang="en-GB" dirty="0" smtClean="0"/>
            <a:t>insulation and draught proofing</a:t>
          </a:r>
          <a:endParaRPr lang="en-GB" dirty="0"/>
        </a:p>
      </dgm:t>
    </dgm:pt>
    <dgm:pt modelId="{8F1F0D9A-8AD9-40EA-AF75-F28993F051EF}" type="parTrans" cxnId="{DC01D5EF-AD97-40C1-9B04-F205C7851A12}">
      <dgm:prSet/>
      <dgm:spPr/>
      <dgm:t>
        <a:bodyPr/>
        <a:lstStyle/>
        <a:p>
          <a:endParaRPr lang="en-GB"/>
        </a:p>
      </dgm:t>
    </dgm:pt>
    <dgm:pt modelId="{A5E3DFBB-4AB0-4494-8651-9937C453FC13}" type="sibTrans" cxnId="{DC01D5EF-AD97-40C1-9B04-F205C7851A12}">
      <dgm:prSet/>
      <dgm:spPr/>
      <dgm:t>
        <a:bodyPr/>
        <a:lstStyle/>
        <a:p>
          <a:endParaRPr lang="en-GB"/>
        </a:p>
      </dgm:t>
    </dgm:pt>
    <dgm:pt modelId="{DC860ADE-F7D9-4669-8103-70F73ACFCEB4}">
      <dgm:prSet/>
      <dgm:spPr/>
      <dgm:t>
        <a:bodyPr/>
        <a:lstStyle/>
        <a:p>
          <a:r>
            <a:rPr lang="en-GB" dirty="0" smtClean="0"/>
            <a:t>upgrade of heating systems</a:t>
          </a:r>
          <a:endParaRPr lang="en-GB" dirty="0"/>
        </a:p>
      </dgm:t>
    </dgm:pt>
    <dgm:pt modelId="{2F5486FD-0CD7-40E1-B4B4-50F8ADC77AB2}" type="parTrans" cxnId="{22F4A1CB-0DF0-4334-9950-D955585C8B7B}">
      <dgm:prSet/>
      <dgm:spPr/>
      <dgm:t>
        <a:bodyPr/>
        <a:lstStyle/>
        <a:p>
          <a:endParaRPr lang="en-GB"/>
        </a:p>
      </dgm:t>
    </dgm:pt>
    <dgm:pt modelId="{D9EB6D91-116C-4450-889F-B8E2EDE50AE1}" type="sibTrans" cxnId="{22F4A1CB-0DF0-4334-9950-D955585C8B7B}">
      <dgm:prSet/>
      <dgm:spPr/>
      <dgm:t>
        <a:bodyPr/>
        <a:lstStyle/>
        <a:p>
          <a:endParaRPr lang="en-GB"/>
        </a:p>
      </dgm:t>
    </dgm:pt>
    <dgm:pt modelId="{9B8E54F3-D224-4EBA-B7A6-8442406F2DB0}">
      <dgm:prSet/>
      <dgm:spPr/>
      <dgm:t>
        <a:bodyPr/>
        <a:lstStyle/>
        <a:p>
          <a:r>
            <a:rPr lang="en-GB" smtClean="0"/>
            <a:t>support for a community minibus</a:t>
          </a:r>
          <a:endParaRPr lang="en-GB"/>
        </a:p>
      </dgm:t>
    </dgm:pt>
    <dgm:pt modelId="{0D418DBD-FA04-45C8-AC1D-208B5757D980}" type="parTrans" cxnId="{97D51EF9-D54A-4EB6-B70A-B48778F00AC3}">
      <dgm:prSet/>
      <dgm:spPr/>
      <dgm:t>
        <a:bodyPr/>
        <a:lstStyle/>
        <a:p>
          <a:endParaRPr lang="en-GB"/>
        </a:p>
      </dgm:t>
    </dgm:pt>
    <dgm:pt modelId="{68E75C76-A654-4626-9E67-68AC58BF7C0A}" type="sibTrans" cxnId="{97D51EF9-D54A-4EB6-B70A-B48778F00AC3}">
      <dgm:prSet/>
      <dgm:spPr/>
      <dgm:t>
        <a:bodyPr/>
        <a:lstStyle/>
        <a:p>
          <a:endParaRPr lang="en-GB"/>
        </a:p>
      </dgm:t>
    </dgm:pt>
    <dgm:pt modelId="{18B0632B-3C10-4F1E-83A2-83806DFDDA93}">
      <dgm:prSet/>
      <dgm:spPr/>
      <dgm:t>
        <a:bodyPr/>
        <a:lstStyle/>
        <a:p>
          <a:r>
            <a:rPr lang="en-GB" dirty="0" smtClean="0"/>
            <a:t>development of more walking and cycle paths</a:t>
          </a:r>
          <a:endParaRPr lang="en-GB" dirty="0"/>
        </a:p>
      </dgm:t>
    </dgm:pt>
    <dgm:pt modelId="{9453FE85-500D-41A1-A9E2-D4D742677A3E}" type="parTrans" cxnId="{230B8C36-3613-4C21-946D-BE782E3A1D01}">
      <dgm:prSet/>
      <dgm:spPr/>
      <dgm:t>
        <a:bodyPr/>
        <a:lstStyle/>
        <a:p>
          <a:endParaRPr lang="en-GB"/>
        </a:p>
      </dgm:t>
    </dgm:pt>
    <dgm:pt modelId="{152FCD3C-3DFA-471C-A107-01725B69750D}" type="sibTrans" cxnId="{230B8C36-3613-4C21-946D-BE782E3A1D01}">
      <dgm:prSet/>
      <dgm:spPr/>
      <dgm:t>
        <a:bodyPr/>
        <a:lstStyle/>
        <a:p>
          <a:endParaRPr lang="en-GB"/>
        </a:p>
      </dgm:t>
    </dgm:pt>
    <dgm:pt modelId="{E544B2DA-D69B-4009-A879-731C911FA71A}">
      <dgm:prSet/>
      <dgm:spPr/>
      <dgm:t>
        <a:bodyPr/>
        <a:lstStyle/>
        <a:p>
          <a:r>
            <a:rPr lang="en-GB" smtClean="0"/>
            <a:t>bulk fuel purchase</a:t>
          </a:r>
          <a:endParaRPr lang="en-GB"/>
        </a:p>
      </dgm:t>
    </dgm:pt>
    <dgm:pt modelId="{A71DB2C0-FA17-4489-A4B5-D60A77D32937}" type="parTrans" cxnId="{A26B3B59-3167-49C5-B052-751C840FBB30}">
      <dgm:prSet/>
      <dgm:spPr/>
      <dgm:t>
        <a:bodyPr/>
        <a:lstStyle/>
        <a:p>
          <a:endParaRPr lang="en-GB"/>
        </a:p>
      </dgm:t>
    </dgm:pt>
    <dgm:pt modelId="{C3ED9B1E-AF05-4562-BE36-21A1174708D3}" type="sibTrans" cxnId="{A26B3B59-3167-49C5-B052-751C840FBB30}">
      <dgm:prSet/>
      <dgm:spPr/>
      <dgm:t>
        <a:bodyPr/>
        <a:lstStyle/>
        <a:p>
          <a:endParaRPr lang="en-GB"/>
        </a:p>
      </dgm:t>
    </dgm:pt>
    <dgm:pt modelId="{C2F0E943-E8B3-4D2B-9D95-0D5E3EE381AB}">
      <dgm:prSet/>
      <dgm:spPr/>
      <dgm:t>
        <a:bodyPr/>
        <a:lstStyle/>
        <a:p>
          <a:r>
            <a:rPr lang="en-GB" dirty="0" smtClean="0"/>
            <a:t>large-scale renewables</a:t>
          </a:r>
          <a:endParaRPr lang="en-GB" dirty="0"/>
        </a:p>
      </dgm:t>
    </dgm:pt>
    <dgm:pt modelId="{3F7CFE59-24FB-46BC-AA99-2F71B5CCCC56}" type="parTrans" cxnId="{123C3CB9-F5E5-4F0C-9F11-ABCC00C7113C}">
      <dgm:prSet/>
      <dgm:spPr/>
      <dgm:t>
        <a:bodyPr/>
        <a:lstStyle/>
        <a:p>
          <a:endParaRPr lang="en-GB"/>
        </a:p>
      </dgm:t>
    </dgm:pt>
    <dgm:pt modelId="{F9611F22-E8F8-4750-8F4F-EC16C82ABEAE}" type="sibTrans" cxnId="{123C3CB9-F5E5-4F0C-9F11-ABCC00C7113C}">
      <dgm:prSet/>
      <dgm:spPr/>
      <dgm:t>
        <a:bodyPr/>
        <a:lstStyle/>
        <a:p>
          <a:endParaRPr lang="en-GB"/>
        </a:p>
      </dgm:t>
    </dgm:pt>
    <dgm:pt modelId="{AB601A9A-F48E-4E9B-BC08-893702D314DF}" type="pres">
      <dgm:prSet presAssocID="{D33481CF-D258-480B-BE7B-2B683DFB97F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76021C-18C3-4D2C-B5E3-D1379DDC1E3F}" type="pres">
      <dgm:prSet presAssocID="{D870DF7E-E5CA-4D24-9727-90B5863742DA}" presName="composite" presStyleCnt="0"/>
      <dgm:spPr/>
    </dgm:pt>
    <dgm:pt modelId="{1D54F22F-B1BA-405D-B586-D02E9DB103A4}" type="pres">
      <dgm:prSet presAssocID="{D870DF7E-E5CA-4D24-9727-90B5863742D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F60FCD-D482-450C-8ADB-6DB71AFD3C5B}" type="pres">
      <dgm:prSet presAssocID="{D870DF7E-E5CA-4D24-9727-90B5863742D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6D751E7-8D17-4C3C-AD6E-674C3A78CE4B}" type="pres">
      <dgm:prSet presAssocID="{694288A4-5A4B-49E5-880E-8754338ADBA1}" presName="sp" presStyleCnt="0"/>
      <dgm:spPr/>
    </dgm:pt>
    <dgm:pt modelId="{BD1BB252-1D97-48AF-A2A2-305CDE31E3A0}" type="pres">
      <dgm:prSet presAssocID="{3E6DD7BE-6622-43F9-8F12-ADFEBCB73EC4}" presName="composite" presStyleCnt="0"/>
      <dgm:spPr/>
    </dgm:pt>
    <dgm:pt modelId="{DDA65228-B15C-4BB4-A46E-99CC52BFC3A6}" type="pres">
      <dgm:prSet presAssocID="{3E6DD7BE-6622-43F9-8F12-ADFEBCB73EC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4EA4D4-04FD-4448-A41A-1483A0053E32}" type="pres">
      <dgm:prSet presAssocID="{3E6DD7BE-6622-43F9-8F12-ADFEBCB73EC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679BCB-5C3D-4AC1-8E49-0932800A6DA5}" type="pres">
      <dgm:prSet presAssocID="{38CD60DD-E812-4194-9779-49EDAECCBE85}" presName="sp" presStyleCnt="0"/>
      <dgm:spPr/>
    </dgm:pt>
    <dgm:pt modelId="{D2C95168-A788-4772-985A-59A44DFB7204}" type="pres">
      <dgm:prSet presAssocID="{9564D34D-8122-455A-A6FF-AFEBFEADD684}" presName="composite" presStyleCnt="0"/>
      <dgm:spPr/>
    </dgm:pt>
    <dgm:pt modelId="{36120D8D-956C-484E-82B8-E1A1B7D20169}" type="pres">
      <dgm:prSet presAssocID="{9564D34D-8122-455A-A6FF-AFEBFEADD68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B65735-FC3D-4C37-B225-B3B933934B22}" type="pres">
      <dgm:prSet presAssocID="{9564D34D-8122-455A-A6FF-AFEBFEADD68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69F445-47CD-4ED3-AC71-F44E6B854F62}" type="presOf" srcId="{C2F0E943-E8B3-4D2B-9D95-0D5E3EE381AB}" destId="{B4B65735-FC3D-4C37-B225-B3B933934B22}" srcOrd="0" destOrd="2" presId="urn:microsoft.com/office/officeart/2005/8/layout/chevron2"/>
    <dgm:cxn modelId="{71F642B9-573E-40BF-90E1-C677F83E330F}" type="presOf" srcId="{9564D34D-8122-455A-A6FF-AFEBFEADD684}" destId="{36120D8D-956C-484E-82B8-E1A1B7D20169}" srcOrd="0" destOrd="0" presId="urn:microsoft.com/office/officeart/2005/8/layout/chevron2"/>
    <dgm:cxn modelId="{97D51EF9-D54A-4EB6-B70A-B48778F00AC3}" srcId="{3E6DD7BE-6622-43F9-8F12-ADFEBCB73EC4}" destId="{9B8E54F3-D224-4EBA-B7A6-8442406F2DB0}" srcOrd="1" destOrd="0" parTransId="{0D418DBD-FA04-45C8-AC1D-208B5757D980}" sibTransId="{68E75C76-A654-4626-9E67-68AC58BF7C0A}"/>
    <dgm:cxn modelId="{DAA61432-6B76-43FB-9CB4-CDEE21E609E2}" type="presOf" srcId="{D870DF7E-E5CA-4D24-9727-90B5863742DA}" destId="{1D54F22F-B1BA-405D-B586-D02E9DB103A4}" srcOrd="0" destOrd="0" presId="urn:microsoft.com/office/officeart/2005/8/layout/chevron2"/>
    <dgm:cxn modelId="{4DACAC69-6916-443E-80D0-EB28B442B78E}" srcId="{D33481CF-D258-480B-BE7B-2B683DFB97F1}" destId="{9564D34D-8122-455A-A6FF-AFEBFEADD684}" srcOrd="2" destOrd="0" parTransId="{2E085EA0-3ED2-4727-A563-EDD122C6560D}" sibTransId="{3B6A4245-5195-4BBB-A5BD-697BA8EF8A26}"/>
    <dgm:cxn modelId="{A26B3B59-3167-49C5-B052-751C840FBB30}" srcId="{9564D34D-8122-455A-A6FF-AFEBFEADD684}" destId="{E544B2DA-D69B-4009-A879-731C911FA71A}" srcOrd="1" destOrd="0" parTransId="{A71DB2C0-FA17-4489-A4B5-D60A77D32937}" sibTransId="{C3ED9B1E-AF05-4562-BE36-21A1174708D3}"/>
    <dgm:cxn modelId="{726FBB22-F757-48C1-B815-97870DBF39FD}" type="presOf" srcId="{D33481CF-D258-480B-BE7B-2B683DFB97F1}" destId="{AB601A9A-F48E-4E9B-BC08-893702D314DF}" srcOrd="0" destOrd="0" presId="urn:microsoft.com/office/officeart/2005/8/layout/chevron2"/>
    <dgm:cxn modelId="{8BB84F46-ADC8-41F4-BA7F-7DBEEECA32CA}" type="presOf" srcId="{9B8E54F3-D224-4EBA-B7A6-8442406F2DB0}" destId="{2C4EA4D4-04FD-4448-A41A-1483A0053E32}" srcOrd="0" destOrd="1" presId="urn:microsoft.com/office/officeart/2005/8/layout/chevron2"/>
    <dgm:cxn modelId="{E6709ACD-7BD8-449E-9F61-BD9B981722F8}" type="presOf" srcId="{3E6DD7BE-6622-43F9-8F12-ADFEBCB73EC4}" destId="{DDA65228-B15C-4BB4-A46E-99CC52BFC3A6}" srcOrd="0" destOrd="0" presId="urn:microsoft.com/office/officeart/2005/8/layout/chevron2"/>
    <dgm:cxn modelId="{230B8C36-3613-4C21-946D-BE782E3A1D01}" srcId="{3E6DD7BE-6622-43F9-8F12-ADFEBCB73EC4}" destId="{18B0632B-3C10-4F1E-83A2-83806DFDDA93}" srcOrd="2" destOrd="0" parTransId="{9453FE85-500D-41A1-A9E2-D4D742677A3E}" sibTransId="{152FCD3C-3DFA-471C-A107-01725B69750D}"/>
    <dgm:cxn modelId="{53A8D5D6-0F45-4360-8867-8802B2F81BF2}" type="presOf" srcId="{E544B2DA-D69B-4009-A879-731C911FA71A}" destId="{B4B65735-FC3D-4C37-B225-B3B933934B22}" srcOrd="0" destOrd="1" presId="urn:microsoft.com/office/officeart/2005/8/layout/chevron2"/>
    <dgm:cxn modelId="{7137CA46-B99B-4EC5-955B-413D9E291DB6}" srcId="{D33481CF-D258-480B-BE7B-2B683DFB97F1}" destId="{D870DF7E-E5CA-4D24-9727-90B5863742DA}" srcOrd="0" destOrd="0" parTransId="{1DED1325-DE4F-45F5-A467-9225DB5383BE}" sibTransId="{694288A4-5A4B-49E5-880E-8754338ADBA1}"/>
    <dgm:cxn modelId="{0AC07AAE-14C9-4D71-9698-DC7B70A6E047}" type="presOf" srcId="{18B0632B-3C10-4F1E-83A2-83806DFDDA93}" destId="{2C4EA4D4-04FD-4448-A41A-1483A0053E32}" srcOrd="0" destOrd="2" presId="urn:microsoft.com/office/officeart/2005/8/layout/chevron2"/>
    <dgm:cxn modelId="{89536174-8178-434D-963C-424D608A4E89}" type="presOf" srcId="{E90AFA36-A5BB-4C55-84CE-8CEF0F919B88}" destId="{D3F60FCD-D482-450C-8ADB-6DB71AFD3C5B}" srcOrd="0" destOrd="0" presId="urn:microsoft.com/office/officeart/2005/8/layout/chevron2"/>
    <dgm:cxn modelId="{910A5416-451B-4851-8EC6-5C35C28D44D0}" type="presOf" srcId="{DC860ADE-F7D9-4669-8103-70F73ACFCEB4}" destId="{D3F60FCD-D482-450C-8ADB-6DB71AFD3C5B}" srcOrd="0" destOrd="2" presId="urn:microsoft.com/office/officeart/2005/8/layout/chevron2"/>
    <dgm:cxn modelId="{22F4A1CB-0DF0-4334-9950-D955585C8B7B}" srcId="{D870DF7E-E5CA-4D24-9727-90B5863742DA}" destId="{DC860ADE-F7D9-4669-8103-70F73ACFCEB4}" srcOrd="2" destOrd="0" parTransId="{2F5486FD-0CD7-40E1-B4B4-50F8ADC77AB2}" sibTransId="{D9EB6D91-116C-4450-889F-B8E2EDE50AE1}"/>
    <dgm:cxn modelId="{43E9A07D-8123-4C4F-86F8-260F5A2346A2}" srcId="{3E6DD7BE-6622-43F9-8F12-ADFEBCB73EC4}" destId="{A3C33E58-5066-4CD1-A0B7-C038B8CCF724}" srcOrd="0" destOrd="0" parTransId="{80D0D073-E231-44E3-944A-AD3DA04FC1B5}" sibTransId="{3DCF9F44-3A9E-46B1-827C-E2589ED86A44}"/>
    <dgm:cxn modelId="{123C3CB9-F5E5-4F0C-9F11-ABCC00C7113C}" srcId="{9564D34D-8122-455A-A6FF-AFEBFEADD684}" destId="{C2F0E943-E8B3-4D2B-9D95-0D5E3EE381AB}" srcOrd="2" destOrd="0" parTransId="{3F7CFE59-24FB-46BC-AA99-2F71B5CCCC56}" sibTransId="{F9611F22-E8F8-4750-8F4F-EC16C82ABEAE}"/>
    <dgm:cxn modelId="{57D7F7EB-5CA3-467B-9D6D-A847374D6780}" srcId="{D33481CF-D258-480B-BE7B-2B683DFB97F1}" destId="{3E6DD7BE-6622-43F9-8F12-ADFEBCB73EC4}" srcOrd="1" destOrd="0" parTransId="{71462799-062B-419D-A92A-7C6B0CCE0915}" sibTransId="{38CD60DD-E812-4194-9779-49EDAECCBE85}"/>
    <dgm:cxn modelId="{DC01D5EF-AD97-40C1-9B04-F205C7851A12}" srcId="{D870DF7E-E5CA-4D24-9727-90B5863742DA}" destId="{A15E0A9B-ACB7-42FE-A38D-3BEF72D9DA2B}" srcOrd="1" destOrd="0" parTransId="{8F1F0D9A-8AD9-40EA-AF75-F28993F051EF}" sibTransId="{A5E3DFBB-4AB0-4494-8651-9937C453FC13}"/>
    <dgm:cxn modelId="{BA13561F-E761-4B5A-947F-755B97A7608A}" srcId="{D870DF7E-E5CA-4D24-9727-90B5863742DA}" destId="{E90AFA36-A5BB-4C55-84CE-8CEF0F919B88}" srcOrd="0" destOrd="0" parTransId="{BB7B96E0-BD8D-4A08-B8E2-E208C59A83DF}" sibTransId="{5D4B76DD-C9E2-4E54-8599-2585F13E0829}"/>
    <dgm:cxn modelId="{6E5E6289-E48F-4AE2-8445-865F93EE602B}" type="presOf" srcId="{A3C33E58-5066-4CD1-A0B7-C038B8CCF724}" destId="{2C4EA4D4-04FD-4448-A41A-1483A0053E32}" srcOrd="0" destOrd="0" presId="urn:microsoft.com/office/officeart/2005/8/layout/chevron2"/>
    <dgm:cxn modelId="{C621D9CF-6445-4A34-8915-33AA0B6EAA6C}" type="presOf" srcId="{AB91771C-87D5-4EEE-8545-FE499B560B60}" destId="{B4B65735-FC3D-4C37-B225-B3B933934B22}" srcOrd="0" destOrd="0" presId="urn:microsoft.com/office/officeart/2005/8/layout/chevron2"/>
    <dgm:cxn modelId="{CF93A9F4-0ADA-479B-96DC-63A68EBC4E7C}" srcId="{9564D34D-8122-455A-A6FF-AFEBFEADD684}" destId="{AB91771C-87D5-4EEE-8545-FE499B560B60}" srcOrd="0" destOrd="0" parTransId="{0C672B6F-380B-4AC1-B0B1-43E4E11ED9C8}" sibTransId="{7966B9B1-3FBB-44B8-8FFD-867455D4BA2A}"/>
    <dgm:cxn modelId="{6F39DF49-F9C2-4F62-BAE3-A3641FF44466}" type="presOf" srcId="{A15E0A9B-ACB7-42FE-A38D-3BEF72D9DA2B}" destId="{D3F60FCD-D482-450C-8ADB-6DB71AFD3C5B}" srcOrd="0" destOrd="1" presId="urn:microsoft.com/office/officeart/2005/8/layout/chevron2"/>
    <dgm:cxn modelId="{766DD466-C37B-4144-A0BD-58EB8B648278}" type="presParOf" srcId="{AB601A9A-F48E-4E9B-BC08-893702D314DF}" destId="{2D76021C-18C3-4D2C-B5E3-D1379DDC1E3F}" srcOrd="0" destOrd="0" presId="urn:microsoft.com/office/officeart/2005/8/layout/chevron2"/>
    <dgm:cxn modelId="{267B8C6A-11CF-4498-818D-54CA335A3F3D}" type="presParOf" srcId="{2D76021C-18C3-4D2C-B5E3-D1379DDC1E3F}" destId="{1D54F22F-B1BA-405D-B586-D02E9DB103A4}" srcOrd="0" destOrd="0" presId="urn:microsoft.com/office/officeart/2005/8/layout/chevron2"/>
    <dgm:cxn modelId="{171E4DF7-78D7-41D5-ABA0-DA3866D9CB86}" type="presParOf" srcId="{2D76021C-18C3-4D2C-B5E3-D1379DDC1E3F}" destId="{D3F60FCD-D482-450C-8ADB-6DB71AFD3C5B}" srcOrd="1" destOrd="0" presId="urn:microsoft.com/office/officeart/2005/8/layout/chevron2"/>
    <dgm:cxn modelId="{6B8B4026-C6BE-41F0-8B2D-949684980502}" type="presParOf" srcId="{AB601A9A-F48E-4E9B-BC08-893702D314DF}" destId="{66D751E7-8D17-4C3C-AD6E-674C3A78CE4B}" srcOrd="1" destOrd="0" presId="urn:microsoft.com/office/officeart/2005/8/layout/chevron2"/>
    <dgm:cxn modelId="{EB58C74B-F631-4926-8D94-67D3C96569BC}" type="presParOf" srcId="{AB601A9A-F48E-4E9B-BC08-893702D314DF}" destId="{BD1BB252-1D97-48AF-A2A2-305CDE31E3A0}" srcOrd="2" destOrd="0" presId="urn:microsoft.com/office/officeart/2005/8/layout/chevron2"/>
    <dgm:cxn modelId="{F8C50BB3-750F-4EE1-8D78-63CB0E8178C5}" type="presParOf" srcId="{BD1BB252-1D97-48AF-A2A2-305CDE31E3A0}" destId="{DDA65228-B15C-4BB4-A46E-99CC52BFC3A6}" srcOrd="0" destOrd="0" presId="urn:microsoft.com/office/officeart/2005/8/layout/chevron2"/>
    <dgm:cxn modelId="{5D60AD76-FF24-4D29-879E-8E9416C7A9DF}" type="presParOf" srcId="{BD1BB252-1D97-48AF-A2A2-305CDE31E3A0}" destId="{2C4EA4D4-04FD-4448-A41A-1483A0053E32}" srcOrd="1" destOrd="0" presId="urn:microsoft.com/office/officeart/2005/8/layout/chevron2"/>
    <dgm:cxn modelId="{D7FB84CC-78C3-4A92-BE0D-C681A79094B0}" type="presParOf" srcId="{AB601A9A-F48E-4E9B-BC08-893702D314DF}" destId="{9D679BCB-5C3D-4AC1-8E49-0932800A6DA5}" srcOrd="3" destOrd="0" presId="urn:microsoft.com/office/officeart/2005/8/layout/chevron2"/>
    <dgm:cxn modelId="{BD78BE82-31B7-473E-AB62-363F5E4545B7}" type="presParOf" srcId="{AB601A9A-F48E-4E9B-BC08-893702D314DF}" destId="{D2C95168-A788-4772-985A-59A44DFB7204}" srcOrd="4" destOrd="0" presId="urn:microsoft.com/office/officeart/2005/8/layout/chevron2"/>
    <dgm:cxn modelId="{6E758EC1-2206-4CDE-A4AB-73F07EF832A1}" type="presParOf" srcId="{D2C95168-A788-4772-985A-59A44DFB7204}" destId="{36120D8D-956C-484E-82B8-E1A1B7D20169}" srcOrd="0" destOrd="0" presId="urn:microsoft.com/office/officeart/2005/8/layout/chevron2"/>
    <dgm:cxn modelId="{14E80B64-4AD9-4ACB-8DD2-438784F7F820}" type="presParOf" srcId="{D2C95168-A788-4772-985A-59A44DFB7204}" destId="{B4B65735-FC3D-4C37-B225-B3B933934B2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4F22F-B1BA-405D-B586-D02E9DB103A4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Energy in the home</a:t>
          </a:r>
          <a:endParaRPr lang="en-GB" sz="1300" kern="1200" dirty="0"/>
        </a:p>
      </dsp:txBody>
      <dsp:txXfrm rot="-5400000">
        <a:off x="1" y="520688"/>
        <a:ext cx="1039018" cy="445294"/>
      </dsp:txXfrm>
    </dsp:sp>
    <dsp:sp modelId="{D3F60FCD-D482-450C-8ADB-6DB71AFD3C5B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lower energy tariffs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insulation and draught proofing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upgrade of heating systems</a:t>
          </a:r>
          <a:endParaRPr lang="en-GB" sz="1600" kern="1200" dirty="0"/>
        </a:p>
      </dsp:txBody>
      <dsp:txXfrm rot="-5400000">
        <a:off x="1039018" y="48278"/>
        <a:ext cx="5009883" cy="870607"/>
      </dsp:txXfrm>
    </dsp:sp>
    <dsp:sp modelId="{DDA65228-B15C-4BB4-A46E-99CC52BFC3A6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Transport</a:t>
          </a:r>
          <a:endParaRPr lang="en-GB" sz="1300" kern="1200" dirty="0"/>
        </a:p>
      </dsp:txBody>
      <dsp:txXfrm rot="-5400000">
        <a:off x="1" y="1809352"/>
        <a:ext cx="1039018" cy="445294"/>
      </dsp:txXfrm>
    </dsp:sp>
    <dsp:sp modelId="{2C4EA4D4-04FD-4448-A41A-1483A0053E32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support for uptake of electric vehicles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smtClean="0"/>
            <a:t>support for a community minibus</a:t>
          </a:r>
          <a:endParaRPr lang="en-GB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development of more walking and cycle paths</a:t>
          </a:r>
          <a:endParaRPr lang="en-GB" sz="1600" kern="1200" dirty="0"/>
        </a:p>
      </dsp:txBody>
      <dsp:txXfrm rot="-5400000">
        <a:off x="1039018" y="1336942"/>
        <a:ext cx="5009883" cy="870607"/>
      </dsp:txXfrm>
    </dsp:sp>
    <dsp:sp modelId="{36120D8D-956C-484E-82B8-E1A1B7D20169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Community Scale Energy </a:t>
          </a:r>
          <a:endParaRPr lang="en-GB" sz="1300" kern="1200" dirty="0"/>
        </a:p>
      </dsp:txBody>
      <dsp:txXfrm rot="-5400000">
        <a:off x="1" y="3098016"/>
        <a:ext cx="1039018" cy="445294"/>
      </dsp:txXfrm>
    </dsp:sp>
    <dsp:sp modelId="{B4B65735-FC3D-4C37-B225-B3B933934B22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renewable energy supplying homes and businesses</a:t>
          </a:r>
          <a:endParaRPr lang="en-GB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smtClean="0"/>
            <a:t>bulk fuel purchase</a:t>
          </a:r>
          <a:endParaRPr lang="en-GB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600" kern="1200" dirty="0" smtClean="0"/>
            <a:t>large-scale renewables</a:t>
          </a:r>
          <a:endParaRPr lang="en-GB" sz="1600" kern="1200" dirty="0"/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2226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r">
              <a:defRPr sz="1200"/>
            </a:lvl1pPr>
          </a:lstStyle>
          <a:p>
            <a:fld id="{134C2803-16C0-4D53-9AD9-000DADCE276F}" type="datetimeFigureOut">
              <a:rPr lang="en-GB" smtClean="0"/>
              <a:pPr/>
              <a:t>19/07/2018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2226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r">
              <a:defRPr sz="1200"/>
            </a:lvl1pPr>
          </a:lstStyle>
          <a:p>
            <a:fld id="{225E11FC-40A2-4EA4-A781-F5305E03525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4231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2226" y="4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/>
          <a:lstStyle>
            <a:lvl1pPr algn="r">
              <a:defRPr sz="1200"/>
            </a:lvl1pPr>
          </a:lstStyle>
          <a:p>
            <a:fld id="{C87ED7D6-AD6C-43EB-A853-5C08DD591BBF}" type="datetimeFigureOut">
              <a:rPr lang="en-GB" smtClean="0"/>
              <a:pPr/>
              <a:t>19/07/2018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398837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43" tIns="45571" rIns="91143" bIns="4557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269" y="3228897"/>
            <a:ext cx="7898130" cy="3058954"/>
          </a:xfrm>
          <a:prstGeom prst="rect">
            <a:avLst/>
          </a:prstGeom>
        </p:spPr>
        <p:txBody>
          <a:bodyPr vert="horz" lIns="91143" tIns="45571" rIns="91143" bIns="4557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2226" y="6456617"/>
            <a:ext cx="4278154" cy="339883"/>
          </a:xfrm>
          <a:prstGeom prst="rect">
            <a:avLst/>
          </a:prstGeom>
        </p:spPr>
        <p:txBody>
          <a:bodyPr vert="horz" lIns="91143" tIns="45571" rIns="91143" bIns="45571" rtlCol="0" anchor="b"/>
          <a:lstStyle>
            <a:lvl1pPr algn="r">
              <a:defRPr sz="1200"/>
            </a:lvl1pPr>
          </a:lstStyle>
          <a:p>
            <a:fld id="{79175051-E7A1-4039-A5A3-27A96D885FF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379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1309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09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79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75051-E7A1-4039-A5A3-27A96D885FFB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64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 with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1951" y="322060"/>
            <a:ext cx="5152572" cy="77828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582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62253" y="302732"/>
            <a:ext cx="6754619" cy="77421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1" i="0" baseline="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MASTER HEADER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62253" y="1085006"/>
            <a:ext cx="6754619" cy="6928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 Header</a:t>
            </a:r>
          </a:p>
        </p:txBody>
      </p:sp>
    </p:spTree>
    <p:extLst>
      <p:ext uri="{BB962C8B-B14F-4D97-AF65-F5344CB8AC3E}">
        <p14:creationId xmlns:p14="http://schemas.microsoft.com/office/powerpoint/2010/main" val="227164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7496" y="5891869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defTabSz="457200"/>
            <a:fld id="{1686094E-1228-2945-9B3C-CFB9E23442A3}" type="slidenum">
              <a:rPr lang="en-GB" smtClean="0">
                <a:solidFill>
                  <a:srgbClr val="511E26"/>
                </a:solidFill>
              </a:rPr>
              <a:pPr defTabSz="457200"/>
              <a:t>‹#›</a:t>
            </a:fld>
            <a:endParaRPr lang="en-GB" dirty="0">
              <a:solidFill>
                <a:srgbClr val="511E26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3"/>
          </p:nvPr>
        </p:nvSpPr>
        <p:spPr>
          <a:xfrm>
            <a:off x="384702" y="343339"/>
            <a:ext cx="3843169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lnSpc>
                <a:spcPct val="100000"/>
              </a:lnSpc>
              <a:defRPr sz="1000" b="1">
                <a:solidFill>
                  <a:schemeClr val="tx2"/>
                </a:solidFill>
              </a:defRPr>
            </a:lvl1pPr>
          </a:lstStyle>
          <a:p>
            <a:pPr defTabSz="457200"/>
            <a:r>
              <a:rPr lang="en-GB" dirty="0" smtClean="0">
                <a:solidFill>
                  <a:srgbClr val="511E26"/>
                </a:solidFill>
              </a:rPr>
              <a:t>H1 Arial Bold 10/12pt</a:t>
            </a:r>
          </a:p>
          <a:p>
            <a:pPr defTabSz="457200"/>
            <a:r>
              <a:rPr lang="en-GB" b="0" dirty="0" smtClean="0">
                <a:solidFill>
                  <a:srgbClr val="511E26"/>
                </a:solidFill>
              </a:rPr>
              <a:t>H2 Arial Regular 10/12pt</a:t>
            </a:r>
            <a:endParaRPr lang="en-GB" b="0" dirty="0">
              <a:solidFill>
                <a:srgbClr val="511E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5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09" r:id="rId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457200" rtl="0" eaLnBrk="1" latinLnBrk="0" hangingPunct="1">
        <a:spcBef>
          <a:spcPct val="0"/>
        </a:spcBef>
        <a:buNone/>
        <a:defRPr sz="3000" kern="1200" spc="-5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None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1pPr>
      <a:lvl2pPr marL="330200" indent="-330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2pPr>
      <a:lvl3pPr marL="658813" indent="-331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3pPr>
      <a:lvl4pPr marL="957263" indent="-331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tabLst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4pPr>
      <a:lvl5pPr marL="1254125" indent="-330200" algn="l" defTabSz="457200" rtl="0" eaLnBrk="1" latinLnBrk="0" hangingPunct="1">
        <a:lnSpc>
          <a:spcPts val="2400"/>
        </a:lnSpc>
        <a:spcBef>
          <a:spcPts val="0"/>
        </a:spcBef>
        <a:spcAft>
          <a:spcPts val="1000"/>
        </a:spcAft>
        <a:buFont typeface="Arial"/>
        <a:buChar char="•"/>
        <a:defRPr sz="2200" kern="1200" spc="-5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cid:image001.png@01D41E8E.C0DC4F4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3568" y="1676415"/>
            <a:ext cx="7488832" cy="2400657"/>
          </a:xfrm>
          <a:prstGeom prst="rect">
            <a:avLst/>
          </a:prstGeom>
          <a:noFill/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2400" b="1" dirty="0" smtClean="0">
                <a:solidFill>
                  <a:schemeClr val="bg1"/>
                </a:solidFill>
              </a:rPr>
              <a:t>for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3200" b="1" dirty="0" smtClean="0">
                <a:solidFill>
                  <a:schemeClr val="bg1"/>
                </a:solidFill>
              </a:rPr>
              <a:t>Barra and Vatersay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82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is a Local Energy Plan?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3726" y="1412776"/>
            <a:ext cx="4095993" cy="41601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Sets out understanding of local </a:t>
            </a:r>
            <a:b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and transport systems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Identifies community opportunities to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support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current and future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</a:t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system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requirements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Created by local community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not by local authority or others)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Provides a start for community in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engaging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with its energy needs</a:t>
            </a:r>
          </a:p>
          <a:p>
            <a:endParaRPr lang="en-GB" dirty="0"/>
          </a:p>
        </p:txBody>
      </p:sp>
      <p:pic>
        <p:nvPicPr>
          <p:cNvPr id="9" name="Picture 8" descr="cid:image001.png@01D41E8E.C0DC4F40"/>
          <p:cNvPicPr/>
          <p:nvPr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356" y="1844824"/>
            <a:ext cx="2635075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898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How was it developed?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1950" y="1230591"/>
            <a:ext cx="8045792" cy="47654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Plan development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was funded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via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the COBEN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project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GB" b="1" spc="-50" dirty="0" err="1" smtClean="0">
                <a:solidFill>
                  <a:schemeClr val="accent1"/>
                </a:solidFill>
                <a:ea typeface="+mj-ea"/>
                <a:cs typeface="+mj-cs"/>
              </a:rPr>
              <a:t>CO</a:t>
            </a:r>
            <a:r>
              <a:rPr lang="en-GB" spc="-50" dirty="0" err="1" smtClean="0">
                <a:solidFill>
                  <a:schemeClr val="accent1"/>
                </a:solidFill>
                <a:ea typeface="+mj-ea"/>
                <a:cs typeface="+mj-cs"/>
              </a:rPr>
              <a:t>mmunity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GB" b="1" spc="-50" dirty="0" err="1" smtClean="0">
                <a:solidFill>
                  <a:schemeClr val="accent1"/>
                </a:solidFill>
                <a:ea typeface="+mj-ea"/>
                <a:cs typeface="+mj-cs"/>
              </a:rPr>
              <a:t>BEN</a:t>
            </a:r>
            <a:r>
              <a:rPr lang="en-GB" spc="-50" dirty="0" err="1" smtClean="0">
                <a:solidFill>
                  <a:schemeClr val="accent1"/>
                </a:solidFill>
                <a:ea typeface="+mj-ea"/>
                <a:cs typeface="+mj-cs"/>
              </a:rPr>
              <a:t>efits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of Civic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Energy) 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800100" lvl="2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It is an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EU </a:t>
            </a:r>
            <a:r>
              <a:rPr lang="en-GB" spc="-50" dirty="0" err="1">
                <a:solidFill>
                  <a:schemeClr val="accent1"/>
                </a:solidFill>
                <a:ea typeface="+mj-ea"/>
                <a:cs typeface="+mj-cs"/>
              </a:rPr>
              <a:t>Interreg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 (North Sea Region) funded programme with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/>
            </a:r>
            <a:b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</a:b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50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% funding from Scottish Government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A  Local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Steering Group led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its development including: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Voluntary Action Barra &amp;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Vatersay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Coimhearsnachd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 err="1">
                <a:solidFill>
                  <a:schemeClr val="accent1"/>
                </a:solidFill>
                <a:ea typeface="+mj-ea"/>
                <a:cs typeface="+mj-cs"/>
              </a:rPr>
              <a:t>Bharraidh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 err="1">
                <a:solidFill>
                  <a:schemeClr val="accent1"/>
                </a:solidFill>
                <a:ea typeface="+mj-ea"/>
                <a:cs typeface="+mj-cs"/>
              </a:rPr>
              <a:t>agus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 err="1">
                <a:solidFill>
                  <a:schemeClr val="accent1"/>
                </a:solidFill>
                <a:ea typeface="+mj-ea"/>
                <a:cs typeface="+mj-cs"/>
              </a:rPr>
              <a:t>Bhatarsaidh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CBaB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)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Castlebay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&amp; Vatersay Community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Council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Northbay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Community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Council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err="1" smtClean="0">
                <a:solidFill>
                  <a:schemeClr val="accent1"/>
                </a:solidFill>
                <a:ea typeface="+mj-ea"/>
                <a:cs typeface="+mj-cs"/>
              </a:rPr>
              <a:t>Barratlantic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 Ltd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Wider </a:t>
            </a:r>
            <a:r>
              <a:rPr lang="en-GB" spc="-50" dirty="0">
                <a:solidFill>
                  <a:schemeClr val="accent1"/>
                </a:solidFill>
                <a:ea typeface="+mj-ea"/>
                <a:cs typeface="+mj-cs"/>
              </a:rPr>
              <a:t>community engagement </a:t>
            </a: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came via public meetings and an online survey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pic>
        <p:nvPicPr>
          <p:cNvPr id="5" name="Picture 4" descr="LOCAL_ENERGY_SCOTLAND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24002" y="5985302"/>
            <a:ext cx="408438" cy="408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604" y="5733256"/>
            <a:ext cx="1368152" cy="912530"/>
          </a:xfrm>
          <a:prstGeom prst="rect">
            <a:avLst/>
          </a:prstGeom>
        </p:spPr>
      </p:pic>
      <p:pic>
        <p:nvPicPr>
          <p:cNvPr id="7" name="Picture 2" descr="C:\Users\rijones\Documents\COBEN New\Images\COBEN New Logos\COBEN-02A-colou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877272"/>
            <a:ext cx="1440160" cy="57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49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did the community say?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63726" y="1412776"/>
            <a:ext cx="6647974" cy="456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</a:pPr>
            <a:r>
              <a:rPr lang="en-GB" dirty="0" smtClean="0"/>
              <a:t>Community feedback </a:t>
            </a:r>
            <a:r>
              <a:rPr lang="en-GB" dirty="0"/>
              <a:t>showed that </a:t>
            </a:r>
            <a:r>
              <a:rPr lang="en-GB" dirty="0" smtClean="0"/>
              <a:t>priority area of interest were: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841655460"/>
              </p:ext>
            </p:extLst>
          </p:nvPr>
        </p:nvGraphicFramePr>
        <p:xfrm>
          <a:off x="639713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082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323528" y="2204864"/>
            <a:ext cx="7488832" cy="240065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b="1" dirty="0"/>
          </a:p>
          <a:p>
            <a:r>
              <a:rPr lang="en-US" sz="3200" b="1" dirty="0" smtClean="0">
                <a:solidFill>
                  <a:schemeClr val="bg1"/>
                </a:solidFill>
              </a:rPr>
              <a:t>A Local </a:t>
            </a:r>
            <a:r>
              <a:rPr lang="en-US" sz="3200" b="1" dirty="0">
                <a:solidFill>
                  <a:schemeClr val="bg1"/>
                </a:solidFill>
              </a:rPr>
              <a:t>Energy Plan </a:t>
            </a:r>
            <a:r>
              <a:rPr lang="en-US" sz="3200" b="1" dirty="0" smtClean="0">
                <a:solidFill>
                  <a:schemeClr val="bg1"/>
                </a:solidFill>
              </a:rPr>
              <a:t>for Drumnadrochit</a:t>
            </a:r>
          </a:p>
          <a:p>
            <a:endParaRPr lang="en-US" sz="2600" dirty="0">
              <a:solidFill>
                <a:schemeClr val="accent6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866234" cy="778281"/>
          </a:xfrm>
        </p:spPr>
        <p:txBody>
          <a:bodyPr/>
          <a:lstStyle/>
          <a:p>
            <a:r>
              <a:rPr lang="en-GB" dirty="0"/>
              <a:t>E</a:t>
            </a:r>
            <a:r>
              <a:rPr lang="en-GB" dirty="0" smtClean="0"/>
              <a:t>nergy use in Barra and Vatersay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75372"/>
              </p:ext>
            </p:extLst>
          </p:nvPr>
        </p:nvGraphicFramePr>
        <p:xfrm>
          <a:off x="361950" y="1484784"/>
          <a:ext cx="5506195" cy="2008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2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9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 Energy Use (</a:t>
                      </a:r>
                      <a:r>
                        <a:rPr lang="en-GB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GWh</a:t>
                      </a: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Annual Carbon Emissions (tCO</a:t>
                      </a:r>
                      <a:r>
                        <a:rPr lang="en-GB" sz="1600" baseline="-25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2e</a:t>
                      </a: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Domestic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32.3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9.714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Non-Domestic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2,968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 (All Sources)</a:t>
                      </a:r>
                      <a:endParaRPr lang="en-GB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43.3</a:t>
                      </a:r>
                      <a:endParaRPr lang="en-GB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12,682</a:t>
                      </a:r>
                      <a:endParaRPr lang="en-GB" sz="16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636273"/>
              </p:ext>
            </p:extLst>
          </p:nvPr>
        </p:nvGraphicFramePr>
        <p:xfrm>
          <a:off x="366413" y="4036826"/>
          <a:ext cx="4421611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3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Area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Domestic Energy Use (</a:t>
                      </a:r>
                      <a:r>
                        <a:rPr lang="en-GB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GWh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GB" sz="16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yr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Barra and Vatersay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28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err="1" smtClean="0"/>
                        <a:t>Eilean</a:t>
                      </a:r>
                      <a:r>
                        <a:rPr lang="en-GB" sz="1600" dirty="0" smtClean="0"/>
                        <a:t> </a:t>
                      </a:r>
                      <a:r>
                        <a:rPr lang="en-GB" sz="1600" dirty="0" err="1" smtClean="0"/>
                        <a:t>Siar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252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Scotland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42,056</a:t>
                      </a:r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628300484"/>
              </p:ext>
            </p:extLst>
          </p:nvPr>
        </p:nvGraphicFramePr>
        <p:xfrm>
          <a:off x="5292080" y="3800646"/>
          <a:ext cx="3672408" cy="229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9970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61950" y="322059"/>
            <a:ext cx="5152572" cy="77828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kern="1200" spc="-50">
                <a:solidFill>
                  <a:srgbClr val="00B05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Challenges in meeting needs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145996"/>
            <a:ext cx="8629285" cy="5219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High levels of fuel poverty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Average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fuel poverty rate at 56%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(</a:t>
            </a:r>
            <a:r>
              <a:rPr lang="en-US" spc="-50" dirty="0" err="1">
                <a:solidFill>
                  <a:schemeClr val="accent1"/>
                </a:solidFill>
              </a:rPr>
              <a:t>Comhairle</a:t>
            </a:r>
            <a:r>
              <a:rPr lang="en-US" spc="-50" dirty="0">
                <a:solidFill>
                  <a:schemeClr val="accent1"/>
                </a:solidFill>
              </a:rPr>
              <a:t> nan </a:t>
            </a:r>
            <a:r>
              <a:rPr lang="en-US" spc="-50" dirty="0" err="1">
                <a:solidFill>
                  <a:schemeClr val="accent1"/>
                </a:solidFill>
              </a:rPr>
              <a:t>Eilean</a:t>
            </a:r>
            <a:r>
              <a:rPr lang="en-US" spc="-50" dirty="0">
                <a:solidFill>
                  <a:schemeClr val="accent1"/>
                </a:solidFill>
              </a:rPr>
              <a:t> </a:t>
            </a:r>
            <a:r>
              <a:rPr lang="en-US" spc="-50" dirty="0" err="1" smtClean="0">
                <a:solidFill>
                  <a:schemeClr val="accent1"/>
                </a:solidFill>
              </a:rPr>
              <a:t>Siar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)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Inefficient energy consuming housing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55% of dwellings are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rated in lowest efficiency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bands (E – G)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 smtClean="0">
                <a:solidFill>
                  <a:schemeClr val="accent1"/>
                </a:solidFill>
                <a:ea typeface="+mj-ea"/>
                <a:cs typeface="+mj-cs"/>
              </a:rPr>
              <a:t>Predominance </a:t>
            </a: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of electric heating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46% of dwellings use electric heating; 49% use heating oil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These are fuels with expensive tariffs for households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Grid constraint for larger local generation assets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Limits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the size of local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generation that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can be connected to the local grid</a:t>
            </a: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b="1" spc="-50" dirty="0">
                <a:solidFill>
                  <a:schemeClr val="accent1"/>
                </a:solidFill>
                <a:ea typeface="+mj-ea"/>
                <a:cs typeface="+mj-cs"/>
              </a:rPr>
              <a:t>Transport links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69% of the population are economically active and typically travel to work by car</a:t>
            </a:r>
          </a:p>
          <a:p>
            <a:pPr marL="800100" lvl="1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Affordable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travel </a:t>
            </a:r>
            <a:r>
              <a:rPr lang="en-US" spc="-50" dirty="0">
                <a:solidFill>
                  <a:schemeClr val="accent1"/>
                </a:solidFill>
                <a:ea typeface="+mj-ea"/>
                <a:cs typeface="+mj-cs"/>
              </a:rPr>
              <a:t>routes to the mainland and other </a:t>
            </a:r>
            <a:r>
              <a:rPr lang="en-US" spc="-50" dirty="0" smtClean="0">
                <a:solidFill>
                  <a:schemeClr val="accent1"/>
                </a:solidFill>
                <a:ea typeface="+mj-ea"/>
                <a:cs typeface="+mj-cs"/>
              </a:rPr>
              <a:t>islands</a:t>
            </a:r>
            <a:endParaRPr lang="en-US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1368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What actions are proposed?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68243"/>
              </p:ext>
            </p:extLst>
          </p:nvPr>
        </p:nvGraphicFramePr>
        <p:xfrm>
          <a:off x="599607" y="1340768"/>
          <a:ext cx="7716808" cy="404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0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71488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Energy</a:t>
                      </a:r>
                      <a:r>
                        <a:rPr lang="en-US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efficiency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for tariff switching (cheaper energy deals)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Support, advice and funding for fabric and heating upgrades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Community joint venture water efficiency project</a:t>
                      </a:r>
                      <a:endParaRPr lang="en-GB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7E8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056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Local energy generation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More local use of</a:t>
                      </a:r>
                      <a:r>
                        <a:rPr lang="en-GB" sz="1600" baseline="0" dirty="0" smtClean="0"/>
                        <a:t> solar electricity (on roofs or the ground)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baseline="0" dirty="0" smtClean="0"/>
                        <a:t>Change how heat is supplied (e.g. using heat pumps)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baseline="0" dirty="0" smtClean="0"/>
                        <a:t>Use local wind generation to produce hydrogen (use as vehicle fuel or to generate power)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056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Transport</a:t>
                      </a:r>
                      <a:endParaRPr lang="en-GB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Support increased use of low/zero</a:t>
                      </a:r>
                      <a:r>
                        <a:rPr lang="en-GB" sz="1600" baseline="0" dirty="0" smtClean="0"/>
                        <a:t> emission vehicles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aseline="0" dirty="0" smtClean="0"/>
                        <a:t>Seek to operate an electric community bus</a:t>
                      </a:r>
                      <a:endParaRPr lang="en-GB" sz="1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Explore potential for</a:t>
                      </a:r>
                      <a:r>
                        <a:rPr lang="en-GB" sz="1600" baseline="0" dirty="0" smtClean="0"/>
                        <a:t> an electric vehicle car club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dirty="0" smtClean="0"/>
                        <a:t>Support improved walking and cycling routes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847">
                <a:tc>
                  <a:txBody>
                    <a:bodyPr/>
                    <a:lstStyle/>
                    <a:p>
                      <a:pPr marL="0" algn="l" defTabSz="45720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Other</a:t>
                      </a:r>
                      <a:endParaRPr 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38A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b="0" dirty="0" smtClean="0">
                          <a:solidFill>
                            <a:schemeClr val="tx1"/>
                          </a:solidFill>
                        </a:rPr>
                        <a:t>Enable better matching of local energy generation and demand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264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1950" y="322059"/>
            <a:ext cx="5152572" cy="778281"/>
          </a:xfrm>
        </p:spPr>
        <p:txBody>
          <a:bodyPr/>
          <a:lstStyle/>
          <a:p>
            <a:r>
              <a:rPr lang="en-GB" dirty="0" smtClean="0"/>
              <a:t>Where can I find out more?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63726" y="1412776"/>
            <a:ext cx="7834196" cy="8848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The full report is available via </a:t>
            </a:r>
            <a:r>
              <a:rPr lang="en-US" spc="-50" dirty="0" err="1">
                <a:solidFill>
                  <a:schemeClr val="accent1"/>
                </a:solidFill>
              </a:rPr>
              <a:t>Coimhearsnachd</a:t>
            </a:r>
            <a:r>
              <a:rPr lang="en-US" spc="-50" dirty="0">
                <a:solidFill>
                  <a:schemeClr val="accent1"/>
                </a:solidFill>
              </a:rPr>
              <a:t> </a:t>
            </a:r>
            <a:r>
              <a:rPr lang="en-US" spc="-50" dirty="0" err="1">
                <a:solidFill>
                  <a:schemeClr val="accent1"/>
                </a:solidFill>
              </a:rPr>
              <a:t>Bharraidh</a:t>
            </a:r>
            <a:r>
              <a:rPr lang="en-US" spc="-50" dirty="0">
                <a:solidFill>
                  <a:schemeClr val="accent1"/>
                </a:solidFill>
              </a:rPr>
              <a:t> </a:t>
            </a:r>
            <a:r>
              <a:rPr lang="en-US" spc="-50" dirty="0" err="1">
                <a:solidFill>
                  <a:schemeClr val="accent1"/>
                </a:solidFill>
              </a:rPr>
              <a:t>agus</a:t>
            </a:r>
            <a:r>
              <a:rPr lang="en-US" spc="-50" dirty="0">
                <a:solidFill>
                  <a:schemeClr val="accent1"/>
                </a:solidFill>
              </a:rPr>
              <a:t> </a:t>
            </a:r>
            <a:r>
              <a:rPr lang="en-US" spc="-50" dirty="0" err="1">
                <a:solidFill>
                  <a:schemeClr val="accent1"/>
                </a:solidFill>
              </a:rPr>
              <a:t>Bhatarsaidh</a:t>
            </a:r>
            <a:r>
              <a:rPr lang="en-US" spc="-50" dirty="0">
                <a:solidFill>
                  <a:schemeClr val="accent1"/>
                </a:solidFill>
              </a:rPr>
              <a:t> </a:t>
            </a:r>
            <a:endParaRPr lang="en-US" spc="-50" dirty="0" smtClean="0">
              <a:solidFill>
                <a:schemeClr val="accent1"/>
              </a:solidFill>
            </a:endParaRPr>
          </a:p>
          <a:p>
            <a:pPr marL="342900" indent="-342900" defTabSz="457200">
              <a:lnSpc>
                <a:spcPct val="150000"/>
              </a:lnSpc>
              <a:spcBef>
                <a:spcPct val="0"/>
              </a:spcBef>
              <a:spcAft>
                <a:spcPts val="125"/>
              </a:spcAft>
              <a:buFont typeface="Arial" panose="020B0604020202020204" pitchFamily="34" charset="0"/>
              <a:buChar char="•"/>
            </a:pPr>
            <a:r>
              <a:rPr lang="en-GB" spc="-50" dirty="0" smtClean="0">
                <a:solidFill>
                  <a:schemeClr val="accent1"/>
                </a:solidFill>
                <a:ea typeface="+mj-ea"/>
                <a:cs typeface="+mj-cs"/>
              </a:rPr>
              <a:t>A shorter, summary document is also available</a:t>
            </a:r>
            <a:endParaRPr lang="en-GB" spc="-50" dirty="0">
              <a:solidFill>
                <a:schemeClr val="accent1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6174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 - partner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8C99BB3FB19A4AA3FDE5330858E44E" ma:contentTypeVersion="" ma:contentTypeDescription="Create a new document." ma:contentTypeScope="" ma:versionID="3918aa17db8568b37bdf1c113d77bf77">
  <xsd:schema xmlns:xsd="http://www.w3.org/2001/XMLSchema" xmlns:xs="http://www.w3.org/2001/XMLSchema" xmlns:p="http://schemas.microsoft.com/office/2006/metadata/properties" xmlns:ns2="02586926-355f-4e83-b151-9d24a1c704ad" xmlns:ns3="f2c924e2-7fc1-4d70-a6e5-114da4462c16" xmlns:ns4="fa73f158-c24c-498f-ba81-012acab6e511" targetNamespace="http://schemas.microsoft.com/office/2006/metadata/properties" ma:root="true" ma:fieldsID="6f449c843b5f1fed7ac71a6876596ccc" ns2:_="" ns3:_="" ns4:_="">
    <xsd:import namespace="02586926-355f-4e83-b151-9d24a1c704ad"/>
    <xsd:import namespace="f2c924e2-7fc1-4d70-a6e5-114da4462c16"/>
    <xsd:import namespace="fa73f158-c24c-498f-ba81-012acab6e511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3:SharedWithUsers" minOccurs="0"/>
                <xsd:element ref="ns3:SharingHintHash" minOccurs="0"/>
                <xsd:element ref="ns3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586926-355f-4e83-b151-9d24a1c704ad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31b33426-b670-4d47-8354-2924737a9fef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DFBE2E67-F8F0-4261-8319-DE291136969C}" ma:internalName="TaxCatchAll" ma:showField="CatchAllData" ma:web="{f2c924e2-7fc1-4d70-a6e5-114da4462c16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c924e2-7fc1-4d70-a6e5-114da4462c1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2" nillable="true" ma:displayName="Sharing Hint Hash" ma:internalName="SharingHintHash" ma:readOnly="true">
      <xsd:simpleType>
        <xsd:restriction base="dms:Text"/>
      </xsd:simple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4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5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73f158-c24c-498f-ba81-012acab6e5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8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9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20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2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586926-355f-4e83-b151-9d24a1c704ad"/>
    <TaxKeywordTaxHTField xmlns="02586926-355f-4e83-b151-9d24a1c704ad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9A8EFA4C-2ADD-4699-972D-F9DA3D623832}"/>
</file>

<file path=customXml/itemProps2.xml><?xml version="1.0" encoding="utf-8"?>
<ds:datastoreItem xmlns:ds="http://schemas.openxmlformats.org/officeDocument/2006/customXml" ds:itemID="{1C0C39DE-D374-4439-8540-5311A0EEF8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457FAD-AE8F-4B11-93BF-CF2563E43F79}">
  <ds:schemaRefs>
    <ds:schemaRef ds:uri="http://www.w3.org/XML/1998/namespace"/>
    <ds:schemaRef ds:uri="http://purl.org/dc/dcmitype/"/>
    <ds:schemaRef ds:uri="http://schemas.microsoft.com/office/infopath/2007/PartnerControls"/>
    <ds:schemaRef ds:uri="2f0bc2ec-8f94-4011-aad1-dae814e1ad52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34809</TotalTime>
  <Words>431</Words>
  <Application>Microsoft Office PowerPoint</Application>
  <PresentationFormat>On-screen Show (4:3)</PresentationFormat>
  <Paragraphs>98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2_Office Theme - partners</vt:lpstr>
      <vt:lpstr>PowerPoint Presentation</vt:lpstr>
      <vt:lpstr>What is a Local Energy Plan?</vt:lpstr>
      <vt:lpstr>How was it developed?</vt:lpstr>
      <vt:lpstr>What did the community say?</vt:lpstr>
      <vt:lpstr>Energy use in Barra and Vatersay</vt:lpstr>
      <vt:lpstr>PowerPoint Presentation</vt:lpstr>
      <vt:lpstr>What actions are proposed?</vt:lpstr>
      <vt:lpstr>Where can I find out more?</vt:lpstr>
    </vt:vector>
  </TitlesOfParts>
  <Company>Energy Saving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current support available from Local Energy Scotland and developments in progress</dc:title>
  <dc:creator>Ross Jones</dc:creator>
  <cp:lastModifiedBy>Ross Jones</cp:lastModifiedBy>
  <cp:revision>446</cp:revision>
  <cp:lastPrinted>2017-12-06T17:50:03Z</cp:lastPrinted>
  <dcterms:created xsi:type="dcterms:W3CDTF">2014-06-30T14:04:11Z</dcterms:created>
  <dcterms:modified xsi:type="dcterms:W3CDTF">2018-07-19T22:04:21Z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0x010100A18C99BB3FB19A4AA3FDE5330858E44E</vt:lpwstr>
  </property>
  <property fmtid="{D5CDD505-2E9C-101B-9397-08002B2CF9AE}" pid="3" name="TaxKeyword">
    <vt:lpwstr/>
  </property>
</Properties>
</file>